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250B-B3B1-4950-88B5-81082229CA1C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7C4D-C00F-4371-A44E-579E751D89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7C4D-C00F-4371-A44E-579E751D897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lesetvoiliers.com/items/remote_picture/849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voilesetvoiliers.com/items/remote_picture/8492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ip.fr/images/rep_articles/grandes/16299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uship.fr/images/rep_articles/grandes/16097.jpg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3.xml"/><Relationship Id="rId7" Type="http://schemas.openxmlformats.org/officeDocument/2006/relationships/hyperlink" Target="file:///C:\Users\gilbert\Desktop\comparatif%20generateurs\watt&amp;sea.docx" TargetMode="External"/><Relationship Id="rId12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hyperlink" Target="file:///C:\Users\gilbert\Desktop\comparatif%20generateurs\galette%20Yanmar.docx" TargetMode="External"/><Relationship Id="rId5" Type="http://schemas.openxmlformats.org/officeDocument/2006/relationships/hyperlink" Target="file:///C:\Users\gilbert\Desktop\comparatif%20generateurs\installation%20pile%20&#224;%20combustible.docx" TargetMode="External"/><Relationship Id="rId10" Type="http://schemas.openxmlformats.org/officeDocument/2006/relationships/slide" Target="slide13.xml"/><Relationship Id="rId4" Type="http://schemas.openxmlformats.org/officeDocument/2006/relationships/package" Target="../embeddings/Document_Microsoft_Office_Word1.docx"/><Relationship Id="rId9" Type="http://schemas.openxmlformats.org/officeDocument/2006/relationships/hyperlink" Target="file:///C:\Users\gilbert\Desktop\comparatif%20generateurs\panneau%20solaire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lesetvoiliers.com/items/remote_picture/855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COMPARATIF GENERATEURS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1198984"/>
          </a:xfrm>
        </p:spPr>
        <p:txBody>
          <a:bodyPr/>
          <a:lstStyle/>
          <a:p>
            <a:r>
              <a:rPr lang="fr-FR" dirty="0" smtClean="0"/>
              <a:t>à énergie renouvelable </a:t>
            </a:r>
          </a:p>
          <a:p>
            <a:r>
              <a:rPr lang="fr-FR" dirty="0" smtClean="0"/>
              <a:t>ou à combustible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'hydrogénérateur Watt &amp; Sea reste mobile pour suivre les filets d'eau. Son montage sur ce First 40.7 a nécessité la création d'un tripode en inox.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60648"/>
            <a:ext cx="4355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hydrogénérateur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Watt &amp;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reste mobile pour suivre les filets d'eau.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 montage sur ce First 40.7 a nécessité la création d'un tripode en inox.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Installé sur la jupe d'un First 40.7, l'hydrogénérateur Watt &amp; Sea se bascule comme un safran d'un dériveur.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4139952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55976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Installé sur la jupe d'un First 40.7, l'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hydrogénérateur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se bascule comme un safran d'un dériveur.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wattandsea.com/images/abaqu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799288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hema GENSET-KMG65E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990" y="2955634"/>
            <a:ext cx="7184010" cy="39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764704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Développé pour fonctionner avec 3JH5E </a:t>
            </a:r>
            <a:r>
              <a:rPr lang="fr-FR" dirty="0" err="1" smtClean="0"/>
              <a:t>Yanmar</a:t>
            </a:r>
            <a:r>
              <a:rPr lang="fr-FR" dirty="0" smtClean="0"/>
              <a:t> et des moteurs diesel de série 4JH5E, le KMG65E est une solution compacte et économique pour la fourniture d'électricité à bord. Le générateur est un simple 105mm de profondeur et pèse seulement 21 kg, montage entre le moteur et la transmission, si boîte standard ou SD50 </a:t>
            </a:r>
            <a:r>
              <a:rPr lang="fr-FR" dirty="0" err="1" smtClean="0"/>
              <a:t>saildrive</a:t>
            </a:r>
            <a:r>
              <a:rPr lang="fr-FR" dirty="0" smtClean="0"/>
              <a:t>. suffisamment d'électricité est générée, quelle que soit la vitesse du moteur ou de la charge - par exemple, faire fonctionner le matériel de cuisine, un ordinateur, télévision et musique. Le KMG65E peut également être utilisé pour recharger les batteries du bateau.</a:t>
            </a:r>
            <a:endParaRPr lang="fr-FR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55776" y="169277"/>
            <a:ext cx="3384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868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GALETTE  YANMAR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9512" y="3356992"/>
            <a:ext cx="4860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868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Choix d'une ou deux boîtes d'alimentation à distance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868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Fourniture de 3 kW ou deux fois 3 kW à 230 volts. 50Hz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868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Générateur s'inscrit entre le moteur et la transmission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868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Simple à installer et à entretenir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nneaux solaire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61230" cy="42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Panneaux solaires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212976"/>
            <a:ext cx="3346109" cy="316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flipH="1">
            <a:off x="3203847" y="476672"/>
            <a:ext cx="3024335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 Panneaux solaires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99792" y="1412776"/>
            <a:ext cx="6492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Suivant le régulateur utilisé le courant peut être augmenté par 1,3</a:t>
            </a:r>
          </a:p>
          <a:p>
            <a:pPr>
              <a:buFontTx/>
              <a:buChar char="-"/>
            </a:pPr>
            <a:r>
              <a:rPr lang="fr-FR" dirty="0" smtClean="0"/>
              <a:t> fournit en standard le PWM (Pulse </a:t>
            </a:r>
            <a:r>
              <a:rPr lang="fr-FR" dirty="0" err="1" smtClean="0"/>
              <a:t>With</a:t>
            </a:r>
            <a:r>
              <a:rPr lang="fr-FR" dirty="0" smtClean="0"/>
              <a:t> Modulation)</a:t>
            </a:r>
          </a:p>
          <a:p>
            <a:pPr>
              <a:buFontTx/>
              <a:buChar char="-"/>
            </a:pPr>
            <a:r>
              <a:rPr lang="fr-FR" dirty="0" smtClean="0"/>
              <a:t> distribué par </a:t>
            </a:r>
            <a:r>
              <a:rPr lang="fr-FR" dirty="0" err="1" smtClean="0"/>
              <a:t>Seatronic</a:t>
            </a:r>
            <a:r>
              <a:rPr lang="fr-FR" dirty="0" smtClean="0"/>
              <a:t> MPPT (Maximum Power Point </a:t>
            </a:r>
            <a:r>
              <a:rPr lang="fr-FR" dirty="0" err="1" smtClean="0"/>
              <a:t>tracker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771800" y="3933056"/>
            <a:ext cx="2498576" cy="1008112"/>
          </a:xfrm>
          <a:prstGeom prst="wedgeRoundRectCallout">
            <a:avLst>
              <a:gd name="adj1" fmla="val 86896"/>
              <a:gd name="adj2" fmla="val 5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Montage sans portique  sur le balcon arrière du voilier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508518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Nouveaux panneaux à apparaître sans perte de puissance avec l’ombre porté du gréement :</a:t>
            </a:r>
          </a:p>
          <a:p>
            <a:r>
              <a:rPr lang="fr-FR" dirty="0" smtClean="0"/>
              <a:t>Fabriqués par SUNELEC  BP 80012</a:t>
            </a:r>
          </a:p>
          <a:p>
            <a:r>
              <a:rPr lang="fr-FR" dirty="0" smtClean="0"/>
              <a:t>                 72500 Château du Loir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oomImageGrand" descr="produits/320x420/3760185210027_zoo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318" y="0"/>
            <a:ext cx="698068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ENERGY OBSERVER</a:t>
            </a:r>
            <a:endParaRPr lang="fr-FR" dirty="0"/>
          </a:p>
        </p:txBody>
      </p:sp>
      <p:pic>
        <p:nvPicPr>
          <p:cNvPr id="4" name="Espace réservé du contenu 3" descr="energy-observe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ENERGY OBSERVER</a:t>
            </a:r>
            <a:endParaRPr lang="fr-FR" dirty="0"/>
          </a:p>
        </p:txBody>
      </p:sp>
      <p:pic>
        <p:nvPicPr>
          <p:cNvPr id="4" name="Espace réservé du contenu 3" descr="energy-observ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312" y="1600200"/>
            <a:ext cx="6781376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ENERGY OBSERVER</a:t>
            </a:r>
            <a:endParaRPr lang="fr-FR" dirty="0"/>
          </a:p>
        </p:txBody>
      </p:sp>
      <p:pic>
        <p:nvPicPr>
          <p:cNvPr id="4" name="Espace réservé du contenu 3" descr="energy-observer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64704"/>
            <a:ext cx="9143999" cy="59766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3232" cy="101297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Rendement énergétique en Grande Croisière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Essayons de faire un petit calcul d’exploitation pour une Grande Croisière de 3 ans ou 20.000 milles : </a:t>
            </a:r>
          </a:p>
          <a:p>
            <a:pPr lvl="1"/>
            <a:r>
              <a:rPr lang="fr-FR" dirty="0" smtClean="0"/>
              <a:t> temps de navigation : 20%, soit 216 jours </a:t>
            </a:r>
          </a:p>
          <a:p>
            <a:pPr lvl="1"/>
            <a:r>
              <a:rPr lang="fr-FR" dirty="0" smtClean="0"/>
              <a:t> temps de mouillage : 50 %, soit 540 jours </a:t>
            </a:r>
          </a:p>
          <a:p>
            <a:pPr lvl="1"/>
            <a:r>
              <a:rPr lang="fr-FR" dirty="0" smtClean="0"/>
              <a:t> temps en marina :       30%, soit 324 jours </a:t>
            </a:r>
          </a:p>
          <a:p>
            <a:r>
              <a:rPr lang="fr-FR" dirty="0" smtClean="0"/>
              <a:t>• consommation navigation : 216 jours x 200 Ah =    43.200 Ah </a:t>
            </a:r>
          </a:p>
          <a:p>
            <a:r>
              <a:rPr lang="fr-FR" dirty="0" smtClean="0"/>
              <a:t>• consommation mouillage :  540 jours x 160 Ah =    86.400 Ah </a:t>
            </a:r>
          </a:p>
          <a:p>
            <a:r>
              <a:rPr lang="fr-FR" dirty="0" smtClean="0"/>
              <a:t>• consommation marina :       324 jours x 160 Ah =    51.840 Ah </a:t>
            </a:r>
          </a:p>
          <a:p>
            <a:r>
              <a:rPr lang="fr-FR" b="1" dirty="0" smtClean="0"/>
              <a:t>                                                            soit un total de :    181.440 Ah 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                                            (près de 2.200 KWh !) </a:t>
            </a:r>
            <a:endParaRPr lang="fr-FR" dirty="0" smtClean="0"/>
          </a:p>
          <a:p>
            <a:r>
              <a:rPr lang="fr-FR" dirty="0" smtClean="0"/>
              <a:t>Les Ah en marina sont produits par le chargeur de batterie alimenté par le courant du quai. </a:t>
            </a:r>
          </a:p>
          <a:p>
            <a:r>
              <a:rPr lang="fr-FR" dirty="0" smtClean="0"/>
              <a:t>Les Ah en navigation et au mouillage sont à produire sur le bateau soit  :		      </a:t>
            </a:r>
            <a:r>
              <a:rPr lang="fr-FR" sz="4000" dirty="0" smtClean="0">
                <a:solidFill>
                  <a:srgbClr val="FF0000"/>
                </a:solidFill>
              </a:rPr>
              <a:t>130 000 Ah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6093296"/>
            <a:ext cx="477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 : enquête publiée sur internet par « caramel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Tableau comparatif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463" y="1416050"/>
          <a:ext cx="9866312" cy="4538663"/>
        </p:xfrm>
        <a:graphic>
          <a:graphicData uri="http://schemas.openxmlformats.org/presentationml/2006/ole">
            <p:oleObj spid="_x0000_s1026" name="Document" r:id="rId4" imgW="9946091" imgH="4575063" progId="Word.Document.12">
              <p:embed/>
            </p:oleObj>
          </a:graphicData>
        </a:graphic>
      </p:graphicFrame>
      <p:sp>
        <p:nvSpPr>
          <p:cNvPr id="5" name="ZoneTexte 4">
            <a:hlinkClick r:id="rId5" action="ppaction://hlinkfile"/>
          </p:cNvPr>
          <p:cNvSpPr txBox="1"/>
          <p:nvPr/>
        </p:nvSpPr>
        <p:spPr>
          <a:xfrm>
            <a:off x="611560" y="6165304"/>
            <a:ext cx="1893788" cy="3693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Pile à combustible</a:t>
            </a:r>
            <a:endParaRPr lang="fr-FR" dirty="0"/>
          </a:p>
        </p:txBody>
      </p:sp>
      <p:sp>
        <p:nvSpPr>
          <p:cNvPr id="6" name="ZoneTexte 5">
            <a:hlinkClick r:id="rId7" action="ppaction://hlinkfile"/>
          </p:cNvPr>
          <p:cNvSpPr txBox="1"/>
          <p:nvPr/>
        </p:nvSpPr>
        <p:spPr>
          <a:xfrm>
            <a:off x="2915816" y="6165304"/>
            <a:ext cx="1219629" cy="369332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8" action="ppaction://hlinksldjump"/>
              </a:rPr>
              <a:t>Watt &amp; </a:t>
            </a:r>
            <a:r>
              <a:rPr lang="fr-FR" dirty="0" err="1" smtClean="0">
                <a:hlinkClick r:id="rId8" action="ppaction://hlinksldjump"/>
              </a:rPr>
              <a:t>sea</a:t>
            </a:r>
            <a:endParaRPr lang="fr-FR" dirty="0"/>
          </a:p>
        </p:txBody>
      </p:sp>
      <p:sp>
        <p:nvSpPr>
          <p:cNvPr id="7" name="ZoneTexte 6">
            <a:hlinkClick r:id="rId9" action="ppaction://hlinkfile"/>
          </p:cNvPr>
          <p:cNvSpPr txBox="1"/>
          <p:nvPr/>
        </p:nvSpPr>
        <p:spPr>
          <a:xfrm>
            <a:off x="6732240" y="6165304"/>
            <a:ext cx="1673920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10" action="ppaction://hlinksldjump"/>
              </a:rPr>
              <a:t>Panneau solaire</a:t>
            </a:r>
            <a:endParaRPr lang="fr-FR" dirty="0"/>
          </a:p>
        </p:txBody>
      </p:sp>
      <p:sp>
        <p:nvSpPr>
          <p:cNvPr id="8" name="ZoneTexte 7">
            <a:hlinkClick r:id="rId11" action="ppaction://hlinkfile"/>
          </p:cNvPr>
          <p:cNvSpPr txBox="1"/>
          <p:nvPr/>
        </p:nvSpPr>
        <p:spPr>
          <a:xfrm>
            <a:off x="4644008" y="6165304"/>
            <a:ext cx="162929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12" action="ppaction://hlinksldjump"/>
              </a:rPr>
              <a:t>Galette </a:t>
            </a:r>
            <a:r>
              <a:rPr lang="fr-FR" dirty="0" err="1" smtClean="0">
                <a:hlinkClick r:id="rId12" action="ppaction://hlinksldjump"/>
              </a:rPr>
              <a:t>Yanmar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COMPARATIF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PILE A COMBUSTIBLE/GROUPE DIESEL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3400" dirty="0" smtClean="0"/>
              <a:t>Une PAC Max Power MFC110 de 110AH par jour est actuellement (août 2009) vendue à 4.000€ TTC. Le bidon de méthanol de la marque coûte 35€/5L ou 50€/10L. On en trouve chez un concurrent (</a:t>
            </a:r>
            <a:r>
              <a:rPr lang="fr-FR" sz="3400" dirty="0" err="1" smtClean="0"/>
              <a:t>Efoy</a:t>
            </a:r>
            <a:r>
              <a:rPr lang="fr-FR" sz="3400" dirty="0" smtClean="0"/>
              <a:t>) à 37€/10L. </a:t>
            </a:r>
          </a:p>
          <a:p>
            <a:r>
              <a:rPr lang="fr-FR" sz="3400" dirty="0" smtClean="0"/>
              <a:t>Sachant qu’un 1 KWh nécessite 1,2 L de méthanol, il faudra 1.540 litres de méthanol pour produire les 1.284 KWh nécessaires sur toute la croisière (3 ans). Chiffre qui tient compte de l’apport des heures de moteur « obligatoires ». </a:t>
            </a:r>
          </a:p>
          <a:p>
            <a:r>
              <a:rPr lang="fr-FR" sz="3400" dirty="0" smtClean="0"/>
              <a:t>Ceci est un calcul théorique, puisqu’une seule PAC ne peut délivrer une telle puissance, il en faut deux. On devrait pouvoir les amortir sur 5 ans. </a:t>
            </a:r>
          </a:p>
          <a:p>
            <a:r>
              <a:rPr lang="fr-FR" sz="3400" dirty="0" smtClean="0"/>
              <a:t>Amortissement partiel des 2 PAC sur les 3 ans de grande croisière :              4.800 € </a:t>
            </a:r>
          </a:p>
          <a:p>
            <a:r>
              <a:rPr lang="fr-FR" sz="3400" dirty="0" smtClean="0"/>
              <a:t>Consommation 1.540 litres de méthanol pour produire 1.284 KWh :              5.700 € </a:t>
            </a:r>
          </a:p>
          <a:p>
            <a:pPr lvl="8"/>
            <a:r>
              <a:rPr lang="fr-FR" sz="3400" b="1" dirty="0" smtClean="0"/>
              <a:t>TOTAL :         		 10.500 € </a:t>
            </a:r>
            <a:endParaRPr lang="fr-FR" sz="3400" dirty="0" smtClean="0"/>
          </a:p>
          <a:p>
            <a:r>
              <a:rPr lang="fr-FR" sz="3400" b="1" dirty="0" smtClean="0"/>
              <a:t>En comparaison </a:t>
            </a:r>
            <a:r>
              <a:rPr lang="fr-FR" sz="3400" dirty="0" smtClean="0"/>
              <a:t>un petit groupe 3000 tours de type </a:t>
            </a:r>
            <a:r>
              <a:rPr lang="fr-FR" sz="3400" dirty="0" err="1" smtClean="0"/>
              <a:t>Paguro</a:t>
            </a:r>
            <a:r>
              <a:rPr lang="fr-FR" sz="3400" dirty="0" smtClean="0"/>
              <a:t> 4000 coûte en ce moment ±8.000 € avec tous les kits d’installation. Le montage coûte ±2.000 €. Total : 10.000 €. </a:t>
            </a:r>
          </a:p>
          <a:p>
            <a:r>
              <a:rPr lang="fr-FR" sz="3400" dirty="0" smtClean="0"/>
              <a:t>La consommation est de 0,4 litre de gasoil par KWh (le rendement est meilleur que la PAC). Prenons le à 1€/litre (c’est moins cher au </a:t>
            </a:r>
            <a:r>
              <a:rPr lang="fr-FR" sz="3400" smtClean="0"/>
              <a:t>Brésil,  …) </a:t>
            </a:r>
            <a:endParaRPr lang="fr-FR" sz="3400" dirty="0" smtClean="0"/>
          </a:p>
          <a:p>
            <a:r>
              <a:rPr lang="fr-FR" sz="3400" dirty="0" smtClean="0"/>
              <a:t>Amortissement partiel du </a:t>
            </a:r>
            <a:r>
              <a:rPr lang="fr-FR" sz="3400" dirty="0" err="1" smtClean="0"/>
              <a:t>Paguro</a:t>
            </a:r>
            <a:r>
              <a:rPr lang="fr-FR" sz="3400" dirty="0" smtClean="0"/>
              <a:t> 4000 sur les 3 ans de grande croisière : 	     6.000 € </a:t>
            </a:r>
          </a:p>
          <a:p>
            <a:r>
              <a:rPr lang="fr-FR" sz="3400" dirty="0" smtClean="0"/>
              <a:t>Consommation 515 litres de gasoil pour produire 1.284 KWh : 		         515 € </a:t>
            </a:r>
          </a:p>
          <a:p>
            <a:pPr lvl="8"/>
            <a:r>
              <a:rPr lang="fr-FR" sz="3400" b="1" dirty="0" smtClean="0"/>
              <a:t>TOTAL :                                         	      6.515 € </a:t>
            </a:r>
            <a:endParaRPr lang="fr-FR" sz="3400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6093296"/>
            <a:ext cx="477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 : enquête publiée sur internet par « caramel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COMPARATIF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PILE A COMBUSTIBLE/GROUPE DIESEL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b="1" dirty="0" smtClean="0"/>
              <a:t>POINTS POSITIFS </a:t>
            </a:r>
            <a:endParaRPr lang="fr-FR" sz="1800" dirty="0" smtClean="0"/>
          </a:p>
          <a:p>
            <a:r>
              <a:rPr lang="fr-FR" sz="1800" dirty="0" smtClean="0"/>
              <a:t>• Compacité du système </a:t>
            </a:r>
          </a:p>
          <a:p>
            <a:r>
              <a:rPr lang="fr-FR" sz="1800" dirty="0" smtClean="0"/>
              <a:t>• Absence de bruit </a:t>
            </a:r>
          </a:p>
          <a:p>
            <a:r>
              <a:rPr lang="fr-FR" sz="1800" dirty="0" smtClean="0"/>
              <a:t>• Absence de pollution à l’utilisation </a:t>
            </a:r>
          </a:p>
          <a:p>
            <a:r>
              <a:rPr lang="fr-FR" sz="1800" dirty="0" smtClean="0"/>
              <a:t>• Absence d’entretien </a:t>
            </a:r>
          </a:p>
          <a:p>
            <a:r>
              <a:rPr lang="fr-FR" sz="1800" dirty="0" smtClean="0"/>
              <a:t>• Entièrement automatique </a:t>
            </a:r>
          </a:p>
          <a:p>
            <a:r>
              <a:rPr lang="fr-FR" sz="1800" dirty="0" smtClean="0"/>
              <a:t>• Production Ah en même temps que consommation</a:t>
            </a:r>
          </a:p>
          <a:p>
            <a:r>
              <a:rPr lang="fr-FR" sz="1800" b="1" dirty="0" smtClean="0"/>
              <a:t>POINTS NEGATIFS </a:t>
            </a:r>
            <a:endParaRPr lang="fr-FR" sz="1800" dirty="0" smtClean="0"/>
          </a:p>
          <a:p>
            <a:r>
              <a:rPr lang="fr-FR" sz="1800" dirty="0" smtClean="0"/>
              <a:t>• Utilisation d’un carburant spécifique </a:t>
            </a:r>
          </a:p>
          <a:p>
            <a:r>
              <a:rPr lang="fr-FR" sz="1800" dirty="0" smtClean="0"/>
              <a:t>• Actuellement peu répandu hors Europe </a:t>
            </a:r>
          </a:p>
          <a:p>
            <a:r>
              <a:rPr lang="fr-FR" sz="1800" dirty="0" smtClean="0"/>
              <a:t>• Production électrique un peu faible </a:t>
            </a:r>
          </a:p>
          <a:p>
            <a:r>
              <a:rPr lang="fr-FR" sz="1800" dirty="0" smtClean="0"/>
              <a:t>• Recharge incomplète (idem alternateur) </a:t>
            </a:r>
          </a:p>
          <a:p>
            <a:r>
              <a:rPr lang="fr-FR" sz="1800" dirty="0" smtClean="0"/>
              <a:t>• Produit seulement du 12V et pas de 220V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6093296"/>
            <a:ext cx="477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 : enquête publiée sur internet par « caramel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194920" cy="576064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PILE A COMBUSTIBLE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64442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7647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l'électricité est produite grâce à l'oxydation sur une électrode d'un </a:t>
            </a:r>
            <a:r>
              <a:rPr lang="fr-FR" b="1" dirty="0" smtClean="0"/>
              <a:t>combustible réducteur </a:t>
            </a:r>
            <a:r>
              <a:rPr lang="fr-FR" dirty="0" smtClean="0"/>
              <a:t>(hydrogène pur ou composé comme le méthanol ou le méthane) couplée à la réduction sur l'autre électrode d'un </a:t>
            </a:r>
            <a:r>
              <a:rPr lang="fr-FR" b="1" dirty="0" smtClean="0"/>
              <a:t>oxydant</a:t>
            </a:r>
            <a:r>
              <a:rPr lang="fr-FR" dirty="0" smtClean="0"/>
              <a:t>, tel que l'oxygène de l'air. La réaction d'oxydation de l'hydrogène est accélérée par un catalyseur en platine, métal rare et coûteux.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1916832"/>
            <a:ext cx="2664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 l’oxygène de l’air est par définition omniprésent, le combustible réducteur </a:t>
            </a:r>
          </a:p>
          <a:p>
            <a:r>
              <a:rPr lang="fr-FR" dirty="0" smtClean="0"/>
              <a:t>est plus problématique à utiliser, car l’hydrogène pur n’existe pas sous forme naturelle. Il faut le fabriquer et le stocker. </a:t>
            </a:r>
          </a:p>
          <a:p>
            <a:r>
              <a:rPr lang="fr-FR" dirty="0" smtClean="0"/>
              <a:t>Ce qui est coûteux et parfois dangereux. Les composés d’hydrogène (méthanol) sont plus facilement manipulables.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mp Comment installer sa pile à combustible EFOY dans son camping car 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635896" cy="23762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908720"/>
            <a:ext cx="52200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pile utilisant de l’hydrogène pur ne rejette qu’un peu d’eau (résidu de l’air dont il a </a:t>
            </a: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été pris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une partie de l’oxygène). Par contre la pile utilisant du méthanol rejette un peu d’eau et du CO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(décomposition du méthanol en eau et CO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99792" y="260648"/>
            <a:ext cx="4209807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Installation pile à combustible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34888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Veillez à installer la cartouche de combustible à portée du tuyau de raccordement de la cartouche de combustible (30cm) et à ne pas plier ni écraser le tuyau sur toute sa longueur.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grafik_6_f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392488" cy="26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932040" y="3498004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6AB0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Evacuation d’air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16016" y="4088106"/>
            <a:ext cx="44279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L’EFOY Pro a besoin d’air pour son fonctionnement et produit de la chaleur et du gaz d’échappement qui doivent être évacués de l’emplacement de montage.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EFOY Pro est livrée avec les conduites d’air et de gaz d’échappement nécessaires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le à combustible 1200Wh/100Ah Efo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-747463"/>
            <a:ext cx="63001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1560"/>
            <a:ext cx="4932040" cy="321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 situ, nous avons testé ce système – révolutionnaire ? – pour produire de l’énergie sans polluer ni ralentir son voilier.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819</Words>
  <Application>Microsoft Office PowerPoint</Application>
  <PresentationFormat>Affichage à l'écran (4:3)</PresentationFormat>
  <Paragraphs>95</Paragraphs>
  <Slides>17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Document Microsoft Office Word</vt:lpstr>
      <vt:lpstr>COMPARATIF GENERATEURS</vt:lpstr>
      <vt:lpstr>Rendement énergétique en Grande Croisière</vt:lpstr>
      <vt:lpstr>Tableau comparatif</vt:lpstr>
      <vt:lpstr>COMPARATIF  PILE A COMBUSTIBLE/GROUPE DIESEL</vt:lpstr>
      <vt:lpstr>COMPARATIF  PILE A COMBUSTIBLE/GROUPE DIESEL</vt:lpstr>
      <vt:lpstr>PILE A COMBUSTIBLE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ENERGY OBSERVER</vt:lpstr>
      <vt:lpstr>ENERGY OBSERVER</vt:lpstr>
      <vt:lpstr>ENERGY OBSERVER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gilbert</dc:creator>
  <cp:lastModifiedBy>lucile morlay</cp:lastModifiedBy>
  <cp:revision>37</cp:revision>
  <dcterms:created xsi:type="dcterms:W3CDTF">2011-01-12T20:53:30Z</dcterms:created>
  <dcterms:modified xsi:type="dcterms:W3CDTF">2017-12-04T16:29:10Z</dcterms:modified>
</cp:coreProperties>
</file>