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9" r:id="rId4"/>
    <p:sldId id="260" r:id="rId5"/>
    <p:sldId id="261" r:id="rId6"/>
    <p:sldId id="262"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5" autoAdjust="0"/>
  </p:normalViewPr>
  <p:slideViewPr>
    <p:cSldViewPr>
      <p:cViewPr varScale="1">
        <p:scale>
          <a:sx n="85" d="100"/>
          <a:sy n="85" d="100"/>
        </p:scale>
        <p:origin x="-109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VOILIER\SEA%20PLANET\choix%20des%20&#233;oliennes\cmpeolienne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VOILIER\SEA%20PLANET\choix%20des%20&#233;oliennes\cmpeolienne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VOILIER\SEA%20PLANET\choix%20des%20&#233;oliennes\cmpeolienne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25" b="1" i="0" u="none" strike="noStrike" baseline="0">
                <a:solidFill>
                  <a:srgbClr val="000000"/>
                </a:solidFill>
                <a:latin typeface="Arial"/>
                <a:ea typeface="Arial"/>
                <a:cs typeface="Arial"/>
              </a:defRPr>
            </a:pPr>
            <a:r>
              <a:rPr lang="fr-FR"/>
              <a:t>Production comparative (A a 12v)</a:t>
            </a:r>
          </a:p>
        </c:rich>
      </c:tx>
      <c:layout>
        <c:manualLayout>
          <c:xMode val="edge"/>
          <c:yMode val="edge"/>
          <c:x val="0.27126099706745055"/>
          <c:y val="2.6212319790301492E-2"/>
        </c:manualLayout>
      </c:layout>
      <c:spPr>
        <a:noFill/>
        <a:ln w="25400">
          <a:noFill/>
        </a:ln>
      </c:spPr>
    </c:title>
    <c:plotArea>
      <c:layout>
        <c:manualLayout>
          <c:layoutTarget val="inner"/>
          <c:xMode val="edge"/>
          <c:yMode val="edge"/>
          <c:x val="0.10557192309206805"/>
          <c:y val="8.5190093835813246E-2"/>
          <c:w val="0.8621707052518931"/>
          <c:h val="0.83879477007570225"/>
        </c:manualLayout>
      </c:layout>
      <c:scatterChart>
        <c:scatterStyle val="smoothMarker"/>
        <c:ser>
          <c:idx val="0"/>
          <c:order val="0"/>
          <c:tx>
            <c:v>aerogen4</c:v>
          </c:tx>
          <c:spPr>
            <a:ln w="12700">
              <a:solidFill>
                <a:srgbClr val="000080"/>
              </a:solidFill>
              <a:prstDash val="solid"/>
            </a:ln>
          </c:spPr>
          <c:marker>
            <c:symbol val="diamond"/>
            <c:size val="7"/>
            <c:spPr>
              <a:solidFill>
                <a:srgbClr val="000080"/>
              </a:solidFill>
              <a:ln>
                <a:solidFill>
                  <a:srgbClr val="000080"/>
                </a:solidFill>
                <a:prstDash val="solid"/>
              </a:ln>
            </c:spPr>
          </c:marker>
          <c:xVal>
            <c:numRef>
              <c:f>[cmpeolienne2.xls]Feuil1!$A$10:$A$24</c:f>
              <c:numCache>
                <c:formatCode>General</c:formatCode>
                <c:ptCount val="15"/>
                <c:pt idx="0">
                  <c:v>2.75</c:v>
                </c:pt>
                <c:pt idx="1">
                  <c:v>5.85</c:v>
                </c:pt>
                <c:pt idx="2">
                  <c:v>8.48</c:v>
                </c:pt>
                <c:pt idx="3">
                  <c:v>10.850000000000026</c:v>
                </c:pt>
                <c:pt idx="4">
                  <c:v>13.82</c:v>
                </c:pt>
                <c:pt idx="5">
                  <c:v>16.41</c:v>
                </c:pt>
                <c:pt idx="6">
                  <c:v>18.79</c:v>
                </c:pt>
                <c:pt idx="7">
                  <c:v>22.25</c:v>
                </c:pt>
                <c:pt idx="8">
                  <c:v>24.35</c:v>
                </c:pt>
                <c:pt idx="9">
                  <c:v>26.67</c:v>
                </c:pt>
                <c:pt idx="10">
                  <c:v>29.59</c:v>
                </c:pt>
                <c:pt idx="11">
                  <c:v>32.590000000000003</c:v>
                </c:pt>
                <c:pt idx="12">
                  <c:v>34.83</c:v>
                </c:pt>
                <c:pt idx="13">
                  <c:v>38.28</c:v>
                </c:pt>
                <c:pt idx="14">
                  <c:v>41.09</c:v>
                </c:pt>
              </c:numCache>
            </c:numRef>
          </c:xVal>
          <c:yVal>
            <c:numRef>
              <c:f>[cmpeolienne2.xls]Feuil1!$B$10:$B$24</c:f>
              <c:numCache>
                <c:formatCode>General</c:formatCode>
                <c:ptCount val="15"/>
                <c:pt idx="0">
                  <c:v>0</c:v>
                </c:pt>
                <c:pt idx="1">
                  <c:v>0</c:v>
                </c:pt>
                <c:pt idx="2">
                  <c:v>0.26</c:v>
                </c:pt>
                <c:pt idx="3">
                  <c:v>0.94000000000000061</c:v>
                </c:pt>
                <c:pt idx="4">
                  <c:v>1.98</c:v>
                </c:pt>
                <c:pt idx="5">
                  <c:v>3.02</c:v>
                </c:pt>
                <c:pt idx="6">
                  <c:v>4.46</c:v>
                </c:pt>
                <c:pt idx="7">
                  <c:v>7.95</c:v>
                </c:pt>
                <c:pt idx="8">
                  <c:v>10.139999999999999</c:v>
                </c:pt>
                <c:pt idx="9">
                  <c:v>12.12</c:v>
                </c:pt>
                <c:pt idx="10">
                  <c:v>14.19</c:v>
                </c:pt>
                <c:pt idx="11">
                  <c:v>15.61</c:v>
                </c:pt>
                <c:pt idx="12">
                  <c:v>16.350000000000001</c:v>
                </c:pt>
                <c:pt idx="13">
                  <c:v>17.57</c:v>
                </c:pt>
                <c:pt idx="14">
                  <c:v>18.2</c:v>
                </c:pt>
              </c:numCache>
            </c:numRef>
          </c:yVal>
          <c:smooth val="1"/>
        </c:ser>
        <c:ser>
          <c:idx val="1"/>
          <c:order val="1"/>
          <c:tx>
            <c:v>Air X</c:v>
          </c:tx>
          <c:spPr>
            <a:ln w="12700">
              <a:solidFill>
                <a:srgbClr val="FF00FF"/>
              </a:solidFill>
              <a:prstDash val="solid"/>
            </a:ln>
          </c:spPr>
          <c:marker>
            <c:symbol val="square"/>
            <c:size val="7"/>
            <c:spPr>
              <a:solidFill>
                <a:srgbClr val="FF00FF"/>
              </a:solidFill>
              <a:ln>
                <a:solidFill>
                  <a:srgbClr val="FF00FF"/>
                </a:solidFill>
                <a:prstDash val="solid"/>
              </a:ln>
            </c:spPr>
          </c:marker>
          <c:xVal>
            <c:numRef>
              <c:f>[cmpeolienne2.xls]Feuil1!$D$10:$D$22</c:f>
              <c:numCache>
                <c:formatCode>General</c:formatCode>
                <c:ptCount val="13"/>
                <c:pt idx="0">
                  <c:v>5</c:v>
                </c:pt>
                <c:pt idx="1">
                  <c:v>7.9807692307692424</c:v>
                </c:pt>
                <c:pt idx="2">
                  <c:v>8.8461538461538449</c:v>
                </c:pt>
                <c:pt idx="3">
                  <c:v>10</c:v>
                </c:pt>
                <c:pt idx="4">
                  <c:v>11.826923076923077</c:v>
                </c:pt>
                <c:pt idx="5">
                  <c:v>13.942307692307702</c:v>
                </c:pt>
                <c:pt idx="6">
                  <c:v>15.961538461538462</c:v>
                </c:pt>
                <c:pt idx="7">
                  <c:v>17.980769230769003</c:v>
                </c:pt>
                <c:pt idx="8">
                  <c:v>20</c:v>
                </c:pt>
                <c:pt idx="9">
                  <c:v>21.923076923076923</c:v>
                </c:pt>
                <c:pt idx="10">
                  <c:v>24.038461538461529</c:v>
                </c:pt>
                <c:pt idx="11">
                  <c:v>25.96153846153846</c:v>
                </c:pt>
                <c:pt idx="12">
                  <c:v>27.884615384615383</c:v>
                </c:pt>
              </c:numCache>
            </c:numRef>
          </c:xVal>
          <c:yVal>
            <c:numRef>
              <c:f>[cmpeolienne2.xls]Feuil1!$E$10:$E$22</c:f>
              <c:numCache>
                <c:formatCode>General</c:formatCode>
                <c:ptCount val="13"/>
                <c:pt idx="0">
                  <c:v>0</c:v>
                </c:pt>
                <c:pt idx="1">
                  <c:v>0.8</c:v>
                </c:pt>
                <c:pt idx="2">
                  <c:v>1.1800000000000042</c:v>
                </c:pt>
                <c:pt idx="3">
                  <c:v>1.9</c:v>
                </c:pt>
                <c:pt idx="4">
                  <c:v>3.2</c:v>
                </c:pt>
                <c:pt idx="5">
                  <c:v>5.0999999999999996</c:v>
                </c:pt>
                <c:pt idx="6">
                  <c:v>7.7</c:v>
                </c:pt>
                <c:pt idx="7">
                  <c:v>10.5</c:v>
                </c:pt>
                <c:pt idx="8">
                  <c:v>13.5</c:v>
                </c:pt>
                <c:pt idx="9">
                  <c:v>17.399999999999999</c:v>
                </c:pt>
                <c:pt idx="10">
                  <c:v>23.1</c:v>
                </c:pt>
                <c:pt idx="11">
                  <c:v>29.2</c:v>
                </c:pt>
                <c:pt idx="12">
                  <c:v>36</c:v>
                </c:pt>
              </c:numCache>
            </c:numRef>
          </c:yVal>
          <c:smooth val="1"/>
        </c:ser>
        <c:ser>
          <c:idx val="2"/>
          <c:order val="2"/>
          <c:tx>
            <c:v>Rutland 913</c:v>
          </c:tx>
          <c:spPr>
            <a:ln w="12700">
              <a:solidFill>
                <a:srgbClr val="FFFF00"/>
              </a:solidFill>
              <a:prstDash val="solid"/>
            </a:ln>
          </c:spPr>
          <c:marker>
            <c:symbol val="triangle"/>
            <c:size val="8"/>
            <c:spPr>
              <a:solidFill>
                <a:srgbClr val="FFFF00"/>
              </a:solidFill>
              <a:ln>
                <a:solidFill>
                  <a:srgbClr val="FFFF00"/>
                </a:solidFill>
                <a:prstDash val="solid"/>
              </a:ln>
            </c:spPr>
          </c:marker>
          <c:xVal>
            <c:numRef>
              <c:f>[cmpeolienne2.xls]Feuil1!$H$12:$H$24</c:f>
              <c:numCache>
                <c:formatCode>General</c:formatCode>
                <c:ptCount val="13"/>
                <c:pt idx="0">
                  <c:v>6.390328151986183</c:v>
                </c:pt>
                <c:pt idx="1">
                  <c:v>10.051813471502591</c:v>
                </c:pt>
                <c:pt idx="2">
                  <c:v>12.400690846286741</c:v>
                </c:pt>
                <c:pt idx="3">
                  <c:v>15.060449050086419</c:v>
                </c:pt>
                <c:pt idx="4">
                  <c:v>17.478411053540587</c:v>
                </c:pt>
                <c:pt idx="5">
                  <c:v>20.172711571675201</c:v>
                </c:pt>
                <c:pt idx="6">
                  <c:v>22.348877374784109</c:v>
                </c:pt>
                <c:pt idx="7">
                  <c:v>24.835924006908495</c:v>
                </c:pt>
                <c:pt idx="8">
                  <c:v>27.115716753022454</c:v>
                </c:pt>
                <c:pt idx="9">
                  <c:v>29.291882556131181</c:v>
                </c:pt>
                <c:pt idx="10">
                  <c:v>31.398963730569889</c:v>
                </c:pt>
                <c:pt idx="11">
                  <c:v>34.369602763385146</c:v>
                </c:pt>
                <c:pt idx="12">
                  <c:v>38.480138169257295</c:v>
                </c:pt>
              </c:numCache>
            </c:numRef>
          </c:xVal>
          <c:yVal>
            <c:numRef>
              <c:f>[cmpeolienne2.xls]Feuil1!$I$12:$I$24</c:f>
              <c:numCache>
                <c:formatCode>General</c:formatCode>
                <c:ptCount val="13"/>
                <c:pt idx="0">
                  <c:v>0.42519685039370081</c:v>
                </c:pt>
                <c:pt idx="1">
                  <c:v>1.6062992125984206</c:v>
                </c:pt>
                <c:pt idx="2">
                  <c:v>2.4566929133858091</c:v>
                </c:pt>
                <c:pt idx="3">
                  <c:v>3.5433070866141811</c:v>
                </c:pt>
                <c:pt idx="4">
                  <c:v>4.6535433070866095</c:v>
                </c:pt>
                <c:pt idx="5">
                  <c:v>6.0472440944881924</c:v>
                </c:pt>
                <c:pt idx="6">
                  <c:v>7.2283464566929085</c:v>
                </c:pt>
                <c:pt idx="7">
                  <c:v>8.6929133858267686</c:v>
                </c:pt>
                <c:pt idx="8">
                  <c:v>10.1338582677165</c:v>
                </c:pt>
                <c:pt idx="9">
                  <c:v>11.598425196850393</c:v>
                </c:pt>
                <c:pt idx="10">
                  <c:v>13.039370078740149</c:v>
                </c:pt>
                <c:pt idx="11">
                  <c:v>15.165354330708709</c:v>
                </c:pt>
                <c:pt idx="12">
                  <c:v>18.165354330708663</c:v>
                </c:pt>
              </c:numCache>
            </c:numRef>
          </c:yVal>
          <c:smooth val="1"/>
        </c:ser>
        <c:ser>
          <c:idx val="3"/>
          <c:order val="3"/>
          <c:tx>
            <c:strRef>
              <c:f>[cmpeolienne2.xls]Feuil1!$N$8</c:f>
              <c:strCache>
                <c:ptCount val="1"/>
                <c:pt idx="0">
                  <c:v>Air Breeze</c:v>
                </c:pt>
              </c:strCache>
            </c:strRef>
          </c:tx>
          <c:spPr>
            <a:ln w="12700">
              <a:solidFill>
                <a:srgbClr val="00FFFF"/>
              </a:solidFill>
              <a:prstDash val="solid"/>
            </a:ln>
          </c:spPr>
          <c:marker>
            <c:symbol val="x"/>
            <c:size val="9"/>
            <c:spPr>
              <a:noFill/>
              <a:ln>
                <a:solidFill>
                  <a:srgbClr val="00FFFF"/>
                </a:solidFill>
                <a:prstDash val="solid"/>
              </a:ln>
            </c:spPr>
          </c:marker>
          <c:xVal>
            <c:numRef>
              <c:f>[cmpeolienne2.xls]Feuil1!$P$12:$P$28</c:f>
              <c:numCache>
                <c:formatCode>General</c:formatCode>
                <c:ptCount val="17"/>
                <c:pt idx="0">
                  <c:v>6.1104152027130034</c:v>
                </c:pt>
                <c:pt idx="1">
                  <c:v>7.8213314594726713</c:v>
                </c:pt>
                <c:pt idx="2">
                  <c:v>9.5322477162323196</c:v>
                </c:pt>
                <c:pt idx="3">
                  <c:v>11.731997189208998</c:v>
                </c:pt>
                <c:pt idx="4">
                  <c:v>14.420579878402775</c:v>
                </c:pt>
                <c:pt idx="5">
                  <c:v>16.864745959487927</c:v>
                </c:pt>
                <c:pt idx="6">
                  <c:v>19.553328648681678</c:v>
                </c:pt>
                <c:pt idx="7">
                  <c:v>21.508661513549789</c:v>
                </c:pt>
                <c:pt idx="8">
                  <c:v>23.708410986526456</c:v>
                </c:pt>
                <c:pt idx="9">
                  <c:v>26.396993675720193</c:v>
                </c:pt>
                <c:pt idx="10">
                  <c:v>28.841159756805531</c:v>
                </c:pt>
                <c:pt idx="11">
                  <c:v>30.796492621673629</c:v>
                </c:pt>
                <c:pt idx="12">
                  <c:v>32.751825486541804</c:v>
                </c:pt>
                <c:pt idx="13">
                  <c:v>34.218325135192963</c:v>
                </c:pt>
                <c:pt idx="14">
                  <c:v>35.440408175735378</c:v>
                </c:pt>
                <c:pt idx="15">
                  <c:v>35.929241391952544</c:v>
                </c:pt>
                <c:pt idx="16">
                  <c:v>36.418074608169604</c:v>
                </c:pt>
              </c:numCache>
            </c:numRef>
          </c:xVal>
          <c:yVal>
            <c:numRef>
              <c:f>[cmpeolienne2.xls]Feuil1!$Q$12:$Q$28</c:f>
              <c:numCache>
                <c:formatCode>General</c:formatCode>
                <c:ptCount val="17"/>
                <c:pt idx="0">
                  <c:v>0</c:v>
                </c:pt>
                <c:pt idx="1">
                  <c:v>0.65359477124183063</c:v>
                </c:pt>
                <c:pt idx="2">
                  <c:v>1.9607843137254852</c:v>
                </c:pt>
                <c:pt idx="3">
                  <c:v>4.5751633986928359</c:v>
                </c:pt>
                <c:pt idx="4">
                  <c:v>9.1503267973856222</c:v>
                </c:pt>
                <c:pt idx="5">
                  <c:v>12.418300653594768</c:v>
                </c:pt>
                <c:pt idx="6">
                  <c:v>18.95424836601309</c:v>
                </c:pt>
                <c:pt idx="7">
                  <c:v>22.875816993464053</c:v>
                </c:pt>
                <c:pt idx="8">
                  <c:v>30.065359477124087</c:v>
                </c:pt>
                <c:pt idx="9">
                  <c:v>41.176470588235297</c:v>
                </c:pt>
                <c:pt idx="10">
                  <c:v>50.980392156862742</c:v>
                </c:pt>
                <c:pt idx="11">
                  <c:v>58.823529411764497</c:v>
                </c:pt>
                <c:pt idx="12">
                  <c:v>66.013071895424375</c:v>
                </c:pt>
                <c:pt idx="13">
                  <c:v>69.934640522875824</c:v>
                </c:pt>
                <c:pt idx="14">
                  <c:v>64.052287581699318</c:v>
                </c:pt>
                <c:pt idx="15">
                  <c:v>43.790849673202374</c:v>
                </c:pt>
                <c:pt idx="16">
                  <c:v>16.993464052287585</c:v>
                </c:pt>
              </c:numCache>
            </c:numRef>
          </c:yVal>
          <c:smooth val="1"/>
        </c:ser>
        <c:ser>
          <c:idx val="4"/>
          <c:order val="4"/>
          <c:tx>
            <c:strRef>
              <c:f>[cmpeolienne2.xls]Feuil1!$K$8</c:f>
              <c:strCache>
                <c:ptCount val="1"/>
                <c:pt idx="0">
                  <c:v>Aerogen6</c:v>
                </c:pt>
              </c:strCache>
            </c:strRef>
          </c:tx>
          <c:spPr>
            <a:ln w="12700">
              <a:solidFill>
                <a:srgbClr val="800080"/>
              </a:solidFill>
              <a:prstDash val="solid"/>
            </a:ln>
          </c:spPr>
          <c:marker>
            <c:symbol val="circle"/>
            <c:size val="7"/>
            <c:spPr>
              <a:noFill/>
              <a:ln>
                <a:solidFill>
                  <a:srgbClr val="800080"/>
                </a:solidFill>
                <a:prstDash val="solid"/>
              </a:ln>
            </c:spPr>
          </c:marker>
          <c:xVal>
            <c:numRef>
              <c:f>[cmpeolienne2.xls]Feuil1!$J$10:$J$21</c:f>
              <c:numCache>
                <c:formatCode>General</c:formatCode>
                <c:ptCount val="12"/>
                <c:pt idx="0">
                  <c:v>6.5</c:v>
                </c:pt>
                <c:pt idx="1">
                  <c:v>7.5</c:v>
                </c:pt>
                <c:pt idx="2">
                  <c:v>10</c:v>
                </c:pt>
                <c:pt idx="3">
                  <c:v>11</c:v>
                </c:pt>
                <c:pt idx="4">
                  <c:v>12</c:v>
                </c:pt>
                <c:pt idx="5">
                  <c:v>14</c:v>
                </c:pt>
                <c:pt idx="6">
                  <c:v>15</c:v>
                </c:pt>
                <c:pt idx="7">
                  <c:v>17</c:v>
                </c:pt>
                <c:pt idx="8">
                  <c:v>20</c:v>
                </c:pt>
                <c:pt idx="9">
                  <c:v>23</c:v>
                </c:pt>
                <c:pt idx="10">
                  <c:v>30</c:v>
                </c:pt>
                <c:pt idx="11">
                  <c:v>45</c:v>
                </c:pt>
              </c:numCache>
            </c:numRef>
          </c:xVal>
          <c:yVal>
            <c:numRef>
              <c:f>[cmpeolienne2.xls]Feuil1!$K$10:$K$21</c:f>
              <c:numCache>
                <c:formatCode>General</c:formatCode>
                <c:ptCount val="12"/>
                <c:pt idx="0">
                  <c:v>0.5</c:v>
                </c:pt>
                <c:pt idx="1">
                  <c:v>0.8</c:v>
                </c:pt>
                <c:pt idx="2">
                  <c:v>2</c:v>
                </c:pt>
                <c:pt idx="3">
                  <c:v>2.5</c:v>
                </c:pt>
                <c:pt idx="4">
                  <c:v>3.2</c:v>
                </c:pt>
                <c:pt idx="5">
                  <c:v>5</c:v>
                </c:pt>
                <c:pt idx="6">
                  <c:v>6</c:v>
                </c:pt>
                <c:pt idx="7">
                  <c:v>8</c:v>
                </c:pt>
                <c:pt idx="8">
                  <c:v>10</c:v>
                </c:pt>
                <c:pt idx="9">
                  <c:v>13</c:v>
                </c:pt>
                <c:pt idx="10">
                  <c:v>19</c:v>
                </c:pt>
                <c:pt idx="11">
                  <c:v>30</c:v>
                </c:pt>
              </c:numCache>
            </c:numRef>
          </c:yVal>
          <c:smooth val="1"/>
        </c:ser>
        <c:ser>
          <c:idx val="5"/>
          <c:order val="5"/>
          <c:tx>
            <c:v>ATMB</c:v>
          </c:tx>
          <c:xVal>
            <c:numLit>
              <c:formatCode>General</c:formatCode>
              <c:ptCount val="7"/>
              <c:pt idx="0">
                <c:v>7</c:v>
              </c:pt>
              <c:pt idx="1">
                <c:v>10</c:v>
              </c:pt>
              <c:pt idx="2">
                <c:v>15</c:v>
              </c:pt>
              <c:pt idx="3">
                <c:v>22</c:v>
              </c:pt>
              <c:pt idx="4">
                <c:v>28</c:v>
              </c:pt>
              <c:pt idx="5">
                <c:v>33</c:v>
              </c:pt>
              <c:pt idx="6">
                <c:v>40</c:v>
              </c:pt>
            </c:numLit>
          </c:xVal>
          <c:yVal>
            <c:numLit>
              <c:formatCode>General</c:formatCode>
              <c:ptCount val="7"/>
              <c:pt idx="0">
                <c:v>0.5</c:v>
              </c:pt>
              <c:pt idx="1">
                <c:v>1</c:v>
              </c:pt>
              <c:pt idx="2">
                <c:v>1.5</c:v>
              </c:pt>
              <c:pt idx="3">
                <c:v>2</c:v>
              </c:pt>
              <c:pt idx="4">
                <c:v>2.5</c:v>
              </c:pt>
              <c:pt idx="5">
                <c:v>3</c:v>
              </c:pt>
              <c:pt idx="6">
                <c:v>3.5</c:v>
              </c:pt>
            </c:numLit>
          </c:yVal>
          <c:smooth val="1"/>
        </c:ser>
        <c:ser>
          <c:idx val="6"/>
          <c:order val="6"/>
          <c:tx>
            <c:strRef>
              <c:f>[cmpeolienne2.xls]Feuil1!$T$8</c:f>
              <c:strCache>
                <c:ptCount val="1"/>
                <c:pt idx="0">
                  <c:v>WS 400</c:v>
                </c:pt>
              </c:strCache>
            </c:strRef>
          </c:tx>
          <c:xVal>
            <c:numRef>
              <c:f>[cmpeolienne2.xls]Feuil1!$T$10:$T$26</c:f>
              <c:numCache>
                <c:formatCode>General</c:formatCode>
                <c:ptCount val="17"/>
                <c:pt idx="0">
                  <c:v>6</c:v>
                </c:pt>
                <c:pt idx="1">
                  <c:v>8</c:v>
                </c:pt>
                <c:pt idx="2">
                  <c:v>10</c:v>
                </c:pt>
                <c:pt idx="3">
                  <c:v>12</c:v>
                </c:pt>
                <c:pt idx="4">
                  <c:v>14</c:v>
                </c:pt>
                <c:pt idx="5">
                  <c:v>16</c:v>
                </c:pt>
                <c:pt idx="6">
                  <c:v>18</c:v>
                </c:pt>
                <c:pt idx="7">
                  <c:v>20</c:v>
                </c:pt>
                <c:pt idx="8">
                  <c:v>22</c:v>
                </c:pt>
                <c:pt idx="9">
                  <c:v>24</c:v>
                </c:pt>
                <c:pt idx="10">
                  <c:v>26</c:v>
                </c:pt>
                <c:pt idx="11">
                  <c:v>28</c:v>
                </c:pt>
                <c:pt idx="12">
                  <c:v>30</c:v>
                </c:pt>
                <c:pt idx="13">
                  <c:v>35</c:v>
                </c:pt>
                <c:pt idx="14">
                  <c:v>40</c:v>
                </c:pt>
                <c:pt idx="15">
                  <c:v>45</c:v>
                </c:pt>
                <c:pt idx="16">
                  <c:v>50</c:v>
                </c:pt>
              </c:numCache>
            </c:numRef>
          </c:xVal>
          <c:yVal>
            <c:numRef>
              <c:f>[cmpeolienne2.xls]Feuil1!$U$10:$U$26</c:f>
              <c:numCache>
                <c:formatCode>General</c:formatCode>
                <c:ptCount val="17"/>
                <c:pt idx="0">
                  <c:v>0</c:v>
                </c:pt>
                <c:pt idx="1">
                  <c:v>2.1</c:v>
                </c:pt>
                <c:pt idx="2">
                  <c:v>4.8</c:v>
                </c:pt>
                <c:pt idx="3">
                  <c:v>7.5</c:v>
                </c:pt>
                <c:pt idx="4">
                  <c:v>10.3</c:v>
                </c:pt>
                <c:pt idx="5">
                  <c:v>13</c:v>
                </c:pt>
                <c:pt idx="6">
                  <c:v>16.600000000000001</c:v>
                </c:pt>
                <c:pt idx="7">
                  <c:v>21</c:v>
                </c:pt>
                <c:pt idx="8">
                  <c:v>26.5</c:v>
                </c:pt>
                <c:pt idx="9">
                  <c:v>34</c:v>
                </c:pt>
                <c:pt idx="10">
                  <c:v>38</c:v>
                </c:pt>
                <c:pt idx="11">
                  <c:v>38</c:v>
                </c:pt>
                <c:pt idx="12">
                  <c:v>37.5</c:v>
                </c:pt>
                <c:pt idx="13">
                  <c:v>37.5</c:v>
                </c:pt>
                <c:pt idx="14">
                  <c:v>37.5</c:v>
                </c:pt>
                <c:pt idx="15">
                  <c:v>37.5</c:v>
                </c:pt>
                <c:pt idx="16">
                  <c:v>37.5</c:v>
                </c:pt>
              </c:numCache>
            </c:numRef>
          </c:yVal>
          <c:smooth val="1"/>
        </c:ser>
        <c:ser>
          <c:idx val="7"/>
          <c:order val="7"/>
          <c:tx>
            <c:strRef>
              <c:f>[cmpeolienne2.xls]Feuil1!$V$8</c:f>
              <c:strCache>
                <c:ptCount val="1"/>
                <c:pt idx="0">
                  <c:v>D 400</c:v>
                </c:pt>
              </c:strCache>
            </c:strRef>
          </c:tx>
          <c:xVal>
            <c:numRef>
              <c:f>[cmpeolienne2.xls]Feuil1!$V$10:$V$26</c:f>
              <c:numCache>
                <c:formatCode>General</c:formatCode>
                <c:ptCount val="17"/>
                <c:pt idx="0">
                  <c:v>6</c:v>
                </c:pt>
                <c:pt idx="1">
                  <c:v>8</c:v>
                </c:pt>
                <c:pt idx="2">
                  <c:v>10</c:v>
                </c:pt>
                <c:pt idx="3">
                  <c:v>12</c:v>
                </c:pt>
                <c:pt idx="4">
                  <c:v>14</c:v>
                </c:pt>
                <c:pt idx="5">
                  <c:v>16</c:v>
                </c:pt>
                <c:pt idx="6">
                  <c:v>18</c:v>
                </c:pt>
                <c:pt idx="7">
                  <c:v>20</c:v>
                </c:pt>
                <c:pt idx="8">
                  <c:v>22</c:v>
                </c:pt>
                <c:pt idx="9">
                  <c:v>24</c:v>
                </c:pt>
                <c:pt idx="10">
                  <c:v>26</c:v>
                </c:pt>
                <c:pt idx="11">
                  <c:v>28</c:v>
                </c:pt>
                <c:pt idx="12">
                  <c:v>30</c:v>
                </c:pt>
                <c:pt idx="13">
                  <c:v>35</c:v>
                </c:pt>
                <c:pt idx="14">
                  <c:v>40</c:v>
                </c:pt>
                <c:pt idx="15">
                  <c:v>45</c:v>
                </c:pt>
                <c:pt idx="16">
                  <c:v>50</c:v>
                </c:pt>
              </c:numCache>
            </c:numRef>
          </c:xVal>
          <c:yVal>
            <c:numRef>
              <c:f>[cmpeolienne2.xls]Feuil1!$W$10:$W$26</c:f>
              <c:numCache>
                <c:formatCode>General</c:formatCode>
                <c:ptCount val="17"/>
                <c:pt idx="0">
                  <c:v>0</c:v>
                </c:pt>
                <c:pt idx="1">
                  <c:v>2.5</c:v>
                </c:pt>
                <c:pt idx="2">
                  <c:v>4</c:v>
                </c:pt>
                <c:pt idx="3">
                  <c:v>5.8</c:v>
                </c:pt>
                <c:pt idx="4">
                  <c:v>7.5</c:v>
                </c:pt>
                <c:pt idx="5">
                  <c:v>10</c:v>
                </c:pt>
                <c:pt idx="6">
                  <c:v>13.7</c:v>
                </c:pt>
                <c:pt idx="7">
                  <c:v>16.600000000000001</c:v>
                </c:pt>
                <c:pt idx="8">
                  <c:v>19.2</c:v>
                </c:pt>
                <c:pt idx="9">
                  <c:v>22</c:v>
                </c:pt>
                <c:pt idx="10">
                  <c:v>24.5</c:v>
                </c:pt>
                <c:pt idx="11">
                  <c:v>27.9</c:v>
                </c:pt>
                <c:pt idx="12">
                  <c:v>37.5</c:v>
                </c:pt>
                <c:pt idx="13">
                  <c:v>41.6</c:v>
                </c:pt>
                <c:pt idx="14">
                  <c:v>41.6</c:v>
                </c:pt>
                <c:pt idx="15">
                  <c:v>41.6</c:v>
                </c:pt>
                <c:pt idx="16">
                  <c:v>41.6</c:v>
                </c:pt>
              </c:numCache>
            </c:numRef>
          </c:yVal>
          <c:smooth val="1"/>
        </c:ser>
        <c:axId val="99477376"/>
        <c:axId val="99950592"/>
      </c:scatterChart>
      <c:valAx>
        <c:axId val="99477376"/>
        <c:scaling>
          <c:orientation val="minMax"/>
          <c:min val="5"/>
        </c:scaling>
        <c:axPos val="b"/>
        <c:title>
          <c:tx>
            <c:rich>
              <a:bodyPr/>
              <a:lstStyle/>
              <a:p>
                <a:pPr>
                  <a:defRPr sz="1200" b="1" i="0" u="none" strike="noStrike" baseline="0">
                    <a:solidFill>
                      <a:srgbClr val="000000"/>
                    </a:solidFill>
                    <a:latin typeface="Arial"/>
                    <a:ea typeface="Arial"/>
                    <a:cs typeface="Arial"/>
                  </a:defRPr>
                </a:pPr>
                <a:r>
                  <a:rPr lang="fr-FR"/>
                  <a:t>v(Knots)</a:t>
                </a:r>
              </a:p>
            </c:rich>
          </c:tx>
          <c:layout>
            <c:manualLayout>
              <c:xMode val="edge"/>
              <c:yMode val="edge"/>
              <c:x val="0.48533755128116318"/>
              <c:y val="0.9567502227359197"/>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9950592"/>
        <c:crosses val="autoZero"/>
        <c:crossBetween val="midCat"/>
        <c:majorUnit val="2"/>
      </c:valAx>
      <c:valAx>
        <c:axId val="99950592"/>
        <c:scaling>
          <c:orientation val="minMax"/>
          <c:min val="0"/>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fr-FR"/>
                  <a:t>I(A)</a:t>
                </a:r>
              </a:p>
            </c:rich>
          </c:tx>
          <c:layout>
            <c:manualLayout>
              <c:xMode val="edge"/>
              <c:yMode val="edge"/>
              <c:x val="1.3196480938416468E-2"/>
              <c:y val="0.48492819131553705"/>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99477376"/>
        <c:crosses val="autoZero"/>
        <c:crossBetween val="midCat"/>
        <c:minorUnit val="0.5"/>
      </c:valAx>
      <c:spPr>
        <a:solidFill>
          <a:srgbClr val="C0C0C0"/>
        </a:solidFill>
        <a:ln w="25400">
          <a:noFill/>
        </a:ln>
      </c:spPr>
    </c:plotArea>
    <c:legend>
      <c:legendPos val="r"/>
      <c:layout>
        <c:manualLayout>
          <c:xMode val="edge"/>
          <c:yMode val="edge"/>
          <c:x val="0.14222889294263441"/>
          <c:y val="0.10353866317169069"/>
          <c:w val="0.25267847384179631"/>
          <c:h val="0.36836276199420404"/>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fr-FR"/>
        </a:p>
      </c:txPr>
    </c:legend>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25" b="1" i="0" u="none" strike="noStrike" baseline="0">
                <a:solidFill>
                  <a:srgbClr val="000000"/>
                </a:solidFill>
                <a:latin typeface="Arial"/>
                <a:ea typeface="Arial"/>
                <a:cs typeface="Arial"/>
              </a:defRPr>
            </a:pPr>
            <a:r>
              <a:rPr lang="fr-FR"/>
              <a:t>Production comparative (A a 12v)</a:t>
            </a:r>
          </a:p>
        </c:rich>
      </c:tx>
      <c:layout>
        <c:manualLayout>
          <c:xMode val="edge"/>
          <c:yMode val="edge"/>
          <c:x val="0.27165932452276065"/>
          <c:y val="2.6246719160105052E-2"/>
        </c:manualLayout>
      </c:layout>
      <c:spPr>
        <a:noFill/>
        <a:ln w="25400">
          <a:noFill/>
        </a:ln>
      </c:spPr>
    </c:title>
    <c:plotArea>
      <c:layout>
        <c:manualLayout>
          <c:layoutTarget val="inner"/>
          <c:xMode val="edge"/>
          <c:yMode val="edge"/>
          <c:x val="0.13021977728153369"/>
          <c:y val="7.4424176144648871E-2"/>
          <c:w val="0.84141089822368664"/>
          <c:h val="0.81758634963801757"/>
        </c:manualLayout>
      </c:layout>
      <c:scatterChart>
        <c:scatterStyle val="smoothMarker"/>
        <c:ser>
          <c:idx val="0"/>
          <c:order val="0"/>
          <c:tx>
            <c:v>aerogen4</c:v>
          </c:tx>
          <c:spPr>
            <a:ln w="12700">
              <a:solidFill>
                <a:srgbClr val="000080"/>
              </a:solidFill>
              <a:prstDash val="solid"/>
            </a:ln>
          </c:spPr>
          <c:marker>
            <c:symbol val="diamond"/>
            <c:size val="7"/>
            <c:spPr>
              <a:solidFill>
                <a:srgbClr val="000080"/>
              </a:solidFill>
              <a:ln>
                <a:solidFill>
                  <a:srgbClr val="000080"/>
                </a:solidFill>
                <a:prstDash val="solid"/>
              </a:ln>
            </c:spPr>
          </c:marker>
          <c:xVal>
            <c:numRef>
              <c:f>[cmpeolienne2.xls]Feuil1!$A$10:$A$24</c:f>
              <c:numCache>
                <c:formatCode>General</c:formatCode>
                <c:ptCount val="15"/>
                <c:pt idx="0">
                  <c:v>2.75</c:v>
                </c:pt>
                <c:pt idx="1">
                  <c:v>5.85</c:v>
                </c:pt>
                <c:pt idx="2">
                  <c:v>8.48</c:v>
                </c:pt>
                <c:pt idx="3">
                  <c:v>10.850000000000026</c:v>
                </c:pt>
                <c:pt idx="4">
                  <c:v>13.82</c:v>
                </c:pt>
                <c:pt idx="5">
                  <c:v>16.41</c:v>
                </c:pt>
                <c:pt idx="6">
                  <c:v>18.79</c:v>
                </c:pt>
                <c:pt idx="7">
                  <c:v>22.25</c:v>
                </c:pt>
                <c:pt idx="8">
                  <c:v>24.35</c:v>
                </c:pt>
                <c:pt idx="9">
                  <c:v>26.67</c:v>
                </c:pt>
                <c:pt idx="10">
                  <c:v>29.59</c:v>
                </c:pt>
                <c:pt idx="11">
                  <c:v>32.590000000000003</c:v>
                </c:pt>
                <c:pt idx="12">
                  <c:v>34.83</c:v>
                </c:pt>
                <c:pt idx="13">
                  <c:v>38.28</c:v>
                </c:pt>
                <c:pt idx="14">
                  <c:v>41.09</c:v>
                </c:pt>
              </c:numCache>
            </c:numRef>
          </c:xVal>
          <c:yVal>
            <c:numRef>
              <c:f>[cmpeolienne2.xls]Feuil1!$B$10:$B$24</c:f>
              <c:numCache>
                <c:formatCode>General</c:formatCode>
                <c:ptCount val="15"/>
                <c:pt idx="0">
                  <c:v>0</c:v>
                </c:pt>
                <c:pt idx="1">
                  <c:v>0</c:v>
                </c:pt>
                <c:pt idx="2">
                  <c:v>0.26</c:v>
                </c:pt>
                <c:pt idx="3">
                  <c:v>0.94000000000000061</c:v>
                </c:pt>
                <c:pt idx="4">
                  <c:v>1.9800000000000044</c:v>
                </c:pt>
                <c:pt idx="5">
                  <c:v>3.02</c:v>
                </c:pt>
                <c:pt idx="6">
                  <c:v>4.46</c:v>
                </c:pt>
                <c:pt idx="7">
                  <c:v>7.95</c:v>
                </c:pt>
                <c:pt idx="8">
                  <c:v>10.14</c:v>
                </c:pt>
                <c:pt idx="9">
                  <c:v>12.12</c:v>
                </c:pt>
                <c:pt idx="10">
                  <c:v>14.19</c:v>
                </c:pt>
                <c:pt idx="11">
                  <c:v>15.61</c:v>
                </c:pt>
                <c:pt idx="12">
                  <c:v>16.350000000000001</c:v>
                </c:pt>
                <c:pt idx="13">
                  <c:v>17.57</c:v>
                </c:pt>
                <c:pt idx="14">
                  <c:v>18.2</c:v>
                </c:pt>
              </c:numCache>
            </c:numRef>
          </c:yVal>
          <c:smooth val="1"/>
        </c:ser>
        <c:ser>
          <c:idx val="1"/>
          <c:order val="1"/>
          <c:tx>
            <c:v>Air X</c:v>
          </c:tx>
          <c:spPr>
            <a:ln w="12700">
              <a:solidFill>
                <a:srgbClr val="FF00FF"/>
              </a:solidFill>
              <a:prstDash val="solid"/>
            </a:ln>
          </c:spPr>
          <c:marker>
            <c:symbol val="square"/>
            <c:size val="7"/>
            <c:spPr>
              <a:solidFill>
                <a:srgbClr val="FF00FF"/>
              </a:solidFill>
              <a:ln>
                <a:solidFill>
                  <a:srgbClr val="FF00FF"/>
                </a:solidFill>
                <a:prstDash val="solid"/>
              </a:ln>
            </c:spPr>
          </c:marker>
          <c:xVal>
            <c:numRef>
              <c:f>[cmpeolienne2.xls]Feuil1!$D$10:$D$22</c:f>
              <c:numCache>
                <c:formatCode>General</c:formatCode>
                <c:ptCount val="13"/>
                <c:pt idx="0">
                  <c:v>5</c:v>
                </c:pt>
                <c:pt idx="1">
                  <c:v>7.9807692307692424</c:v>
                </c:pt>
                <c:pt idx="2">
                  <c:v>8.8461538461538449</c:v>
                </c:pt>
                <c:pt idx="3">
                  <c:v>10</c:v>
                </c:pt>
                <c:pt idx="4">
                  <c:v>11.826923076923077</c:v>
                </c:pt>
                <c:pt idx="5">
                  <c:v>13.942307692307702</c:v>
                </c:pt>
                <c:pt idx="6">
                  <c:v>15.961538461538462</c:v>
                </c:pt>
                <c:pt idx="7">
                  <c:v>17.980769230769013</c:v>
                </c:pt>
                <c:pt idx="8">
                  <c:v>20</c:v>
                </c:pt>
                <c:pt idx="9">
                  <c:v>21.923076923076923</c:v>
                </c:pt>
                <c:pt idx="10">
                  <c:v>24.038461538461529</c:v>
                </c:pt>
                <c:pt idx="11">
                  <c:v>25.96153846153846</c:v>
                </c:pt>
                <c:pt idx="12">
                  <c:v>27.884615384615383</c:v>
                </c:pt>
              </c:numCache>
            </c:numRef>
          </c:xVal>
          <c:yVal>
            <c:numRef>
              <c:f>[cmpeolienne2.xls]Feuil1!$E$10:$E$22</c:f>
              <c:numCache>
                <c:formatCode>General</c:formatCode>
                <c:ptCount val="13"/>
                <c:pt idx="0">
                  <c:v>0</c:v>
                </c:pt>
                <c:pt idx="1">
                  <c:v>0.8</c:v>
                </c:pt>
                <c:pt idx="2">
                  <c:v>1.1800000000000039</c:v>
                </c:pt>
                <c:pt idx="3">
                  <c:v>1.9000000000000001</c:v>
                </c:pt>
                <c:pt idx="4">
                  <c:v>3.2</c:v>
                </c:pt>
                <c:pt idx="5">
                  <c:v>5.0999999999999996</c:v>
                </c:pt>
                <c:pt idx="6">
                  <c:v>7.7</c:v>
                </c:pt>
                <c:pt idx="7">
                  <c:v>10.5</c:v>
                </c:pt>
                <c:pt idx="8">
                  <c:v>13.5</c:v>
                </c:pt>
                <c:pt idx="9">
                  <c:v>17.399999999999999</c:v>
                </c:pt>
                <c:pt idx="10">
                  <c:v>23.1</c:v>
                </c:pt>
                <c:pt idx="11">
                  <c:v>29.2</c:v>
                </c:pt>
                <c:pt idx="12">
                  <c:v>36</c:v>
                </c:pt>
              </c:numCache>
            </c:numRef>
          </c:yVal>
          <c:smooth val="1"/>
        </c:ser>
        <c:ser>
          <c:idx val="2"/>
          <c:order val="2"/>
          <c:tx>
            <c:v>Rutland 913</c:v>
          </c:tx>
          <c:spPr>
            <a:ln w="12700">
              <a:solidFill>
                <a:srgbClr val="FFFF00"/>
              </a:solidFill>
              <a:prstDash val="solid"/>
            </a:ln>
          </c:spPr>
          <c:marker>
            <c:symbol val="triangle"/>
            <c:size val="8"/>
            <c:spPr>
              <a:solidFill>
                <a:srgbClr val="FFFF00"/>
              </a:solidFill>
              <a:ln>
                <a:solidFill>
                  <a:srgbClr val="FFFF00"/>
                </a:solidFill>
                <a:prstDash val="solid"/>
              </a:ln>
            </c:spPr>
          </c:marker>
          <c:xVal>
            <c:numRef>
              <c:f>[cmpeolienne2.xls]Feuil1!$H$12:$H$24</c:f>
              <c:numCache>
                <c:formatCode>General</c:formatCode>
                <c:ptCount val="13"/>
                <c:pt idx="0">
                  <c:v>6.390328151986183</c:v>
                </c:pt>
                <c:pt idx="1">
                  <c:v>10.051813471502591</c:v>
                </c:pt>
                <c:pt idx="2">
                  <c:v>12.400690846286738</c:v>
                </c:pt>
                <c:pt idx="3">
                  <c:v>15.060449050086415</c:v>
                </c:pt>
                <c:pt idx="4">
                  <c:v>17.478411053540587</c:v>
                </c:pt>
                <c:pt idx="5">
                  <c:v>20.172711571675208</c:v>
                </c:pt>
                <c:pt idx="6">
                  <c:v>22.348877374784109</c:v>
                </c:pt>
                <c:pt idx="7">
                  <c:v>24.835924006908495</c:v>
                </c:pt>
                <c:pt idx="8">
                  <c:v>27.115716753022454</c:v>
                </c:pt>
                <c:pt idx="9">
                  <c:v>29.291882556131185</c:v>
                </c:pt>
                <c:pt idx="10">
                  <c:v>31.398963730569889</c:v>
                </c:pt>
                <c:pt idx="11">
                  <c:v>34.369602763385146</c:v>
                </c:pt>
                <c:pt idx="12">
                  <c:v>38.480138169257295</c:v>
                </c:pt>
              </c:numCache>
            </c:numRef>
          </c:xVal>
          <c:yVal>
            <c:numRef>
              <c:f>[cmpeolienne2.xls]Feuil1!$I$12:$I$24</c:f>
              <c:numCache>
                <c:formatCode>General</c:formatCode>
                <c:ptCount val="13"/>
                <c:pt idx="0">
                  <c:v>0.42519685039370081</c:v>
                </c:pt>
                <c:pt idx="1">
                  <c:v>1.6062992125984208</c:v>
                </c:pt>
                <c:pt idx="2">
                  <c:v>2.45669291338581</c:v>
                </c:pt>
                <c:pt idx="3">
                  <c:v>3.5433070866141811</c:v>
                </c:pt>
                <c:pt idx="4">
                  <c:v>4.6535433070866095</c:v>
                </c:pt>
                <c:pt idx="5">
                  <c:v>6.0472440944881924</c:v>
                </c:pt>
                <c:pt idx="6">
                  <c:v>7.2283464566929085</c:v>
                </c:pt>
                <c:pt idx="7">
                  <c:v>8.6929133858267686</c:v>
                </c:pt>
                <c:pt idx="8">
                  <c:v>10.133858267716501</c:v>
                </c:pt>
                <c:pt idx="9">
                  <c:v>11.598425196850393</c:v>
                </c:pt>
                <c:pt idx="10">
                  <c:v>13.039370078740149</c:v>
                </c:pt>
                <c:pt idx="11">
                  <c:v>15.165354330708707</c:v>
                </c:pt>
                <c:pt idx="12">
                  <c:v>18.165354330708663</c:v>
                </c:pt>
              </c:numCache>
            </c:numRef>
          </c:yVal>
          <c:smooth val="1"/>
        </c:ser>
        <c:ser>
          <c:idx val="3"/>
          <c:order val="3"/>
          <c:tx>
            <c:strRef>
              <c:f>[cmpeolienne2.xls]Feuil1!$N$8</c:f>
              <c:strCache>
                <c:ptCount val="1"/>
                <c:pt idx="0">
                  <c:v>Air Breeze</c:v>
                </c:pt>
              </c:strCache>
            </c:strRef>
          </c:tx>
          <c:spPr>
            <a:ln w="12700">
              <a:solidFill>
                <a:srgbClr val="00FFFF"/>
              </a:solidFill>
              <a:prstDash val="solid"/>
            </a:ln>
          </c:spPr>
          <c:marker>
            <c:symbol val="x"/>
            <c:size val="9"/>
            <c:spPr>
              <a:noFill/>
              <a:ln>
                <a:solidFill>
                  <a:srgbClr val="00FFFF"/>
                </a:solidFill>
                <a:prstDash val="solid"/>
              </a:ln>
            </c:spPr>
          </c:marker>
          <c:xVal>
            <c:numRef>
              <c:f>[cmpeolienne2.xls]Feuil1!$P$12:$P$28</c:f>
              <c:numCache>
                <c:formatCode>General</c:formatCode>
                <c:ptCount val="17"/>
                <c:pt idx="0">
                  <c:v>6.1104152027130043</c:v>
                </c:pt>
                <c:pt idx="1">
                  <c:v>7.8213314594726713</c:v>
                </c:pt>
                <c:pt idx="2">
                  <c:v>9.5322477162323196</c:v>
                </c:pt>
                <c:pt idx="3">
                  <c:v>11.731997189208998</c:v>
                </c:pt>
                <c:pt idx="4">
                  <c:v>14.420579878402773</c:v>
                </c:pt>
                <c:pt idx="5">
                  <c:v>16.864745959487927</c:v>
                </c:pt>
                <c:pt idx="6">
                  <c:v>19.553328648681678</c:v>
                </c:pt>
                <c:pt idx="7">
                  <c:v>21.508661513549789</c:v>
                </c:pt>
                <c:pt idx="8">
                  <c:v>23.708410986526459</c:v>
                </c:pt>
                <c:pt idx="9">
                  <c:v>26.396993675720196</c:v>
                </c:pt>
                <c:pt idx="10">
                  <c:v>28.841159756805531</c:v>
                </c:pt>
                <c:pt idx="11">
                  <c:v>30.796492621673629</c:v>
                </c:pt>
                <c:pt idx="12">
                  <c:v>32.751825486541804</c:v>
                </c:pt>
                <c:pt idx="13">
                  <c:v>34.218325135192963</c:v>
                </c:pt>
                <c:pt idx="14">
                  <c:v>35.440408175735385</c:v>
                </c:pt>
                <c:pt idx="15">
                  <c:v>35.929241391952544</c:v>
                </c:pt>
                <c:pt idx="16">
                  <c:v>36.418074608169604</c:v>
                </c:pt>
              </c:numCache>
            </c:numRef>
          </c:xVal>
          <c:yVal>
            <c:numRef>
              <c:f>[cmpeolienne2.xls]Feuil1!$Q$12:$Q$28</c:f>
              <c:numCache>
                <c:formatCode>General</c:formatCode>
                <c:ptCount val="17"/>
                <c:pt idx="0">
                  <c:v>0</c:v>
                </c:pt>
                <c:pt idx="1">
                  <c:v>0.65359477124183063</c:v>
                </c:pt>
                <c:pt idx="2">
                  <c:v>1.9607843137254899</c:v>
                </c:pt>
                <c:pt idx="3">
                  <c:v>4.5751633986928342</c:v>
                </c:pt>
                <c:pt idx="4">
                  <c:v>9.1503267973856222</c:v>
                </c:pt>
                <c:pt idx="5">
                  <c:v>12.418300653594768</c:v>
                </c:pt>
                <c:pt idx="6">
                  <c:v>18.95424836601309</c:v>
                </c:pt>
                <c:pt idx="7">
                  <c:v>22.875816993464053</c:v>
                </c:pt>
                <c:pt idx="8">
                  <c:v>30.065359477124094</c:v>
                </c:pt>
                <c:pt idx="9">
                  <c:v>41.176470588235297</c:v>
                </c:pt>
                <c:pt idx="10">
                  <c:v>50.980392156862742</c:v>
                </c:pt>
                <c:pt idx="11">
                  <c:v>58.823529411764504</c:v>
                </c:pt>
                <c:pt idx="12">
                  <c:v>66.013071895424389</c:v>
                </c:pt>
                <c:pt idx="13">
                  <c:v>69.934640522875824</c:v>
                </c:pt>
                <c:pt idx="14">
                  <c:v>64.052287581699318</c:v>
                </c:pt>
                <c:pt idx="15">
                  <c:v>43.790849673202388</c:v>
                </c:pt>
                <c:pt idx="16">
                  <c:v>16.993464052287585</c:v>
                </c:pt>
              </c:numCache>
            </c:numRef>
          </c:yVal>
          <c:smooth val="1"/>
        </c:ser>
        <c:ser>
          <c:idx val="4"/>
          <c:order val="4"/>
          <c:tx>
            <c:strRef>
              <c:f>[cmpeolienne2.xls]Feuil1!$K$8</c:f>
              <c:strCache>
                <c:ptCount val="1"/>
                <c:pt idx="0">
                  <c:v>Aerogen6</c:v>
                </c:pt>
              </c:strCache>
            </c:strRef>
          </c:tx>
          <c:spPr>
            <a:ln w="12700">
              <a:solidFill>
                <a:srgbClr val="800080"/>
              </a:solidFill>
              <a:prstDash val="solid"/>
            </a:ln>
          </c:spPr>
          <c:marker>
            <c:symbol val="circle"/>
            <c:size val="7"/>
            <c:spPr>
              <a:noFill/>
              <a:ln>
                <a:solidFill>
                  <a:srgbClr val="800080"/>
                </a:solidFill>
                <a:prstDash val="solid"/>
              </a:ln>
            </c:spPr>
          </c:marker>
          <c:xVal>
            <c:numRef>
              <c:f>[cmpeolienne2.xls]Feuil1!$J$10:$J$21</c:f>
              <c:numCache>
                <c:formatCode>General</c:formatCode>
                <c:ptCount val="12"/>
                <c:pt idx="0">
                  <c:v>6.5</c:v>
                </c:pt>
                <c:pt idx="1">
                  <c:v>7.5</c:v>
                </c:pt>
                <c:pt idx="2">
                  <c:v>10</c:v>
                </c:pt>
                <c:pt idx="3">
                  <c:v>11</c:v>
                </c:pt>
                <c:pt idx="4">
                  <c:v>12</c:v>
                </c:pt>
                <c:pt idx="5">
                  <c:v>14</c:v>
                </c:pt>
                <c:pt idx="6">
                  <c:v>15</c:v>
                </c:pt>
                <c:pt idx="7">
                  <c:v>17</c:v>
                </c:pt>
                <c:pt idx="8">
                  <c:v>20</c:v>
                </c:pt>
                <c:pt idx="9">
                  <c:v>23</c:v>
                </c:pt>
                <c:pt idx="10">
                  <c:v>30</c:v>
                </c:pt>
                <c:pt idx="11">
                  <c:v>45</c:v>
                </c:pt>
              </c:numCache>
            </c:numRef>
          </c:xVal>
          <c:yVal>
            <c:numRef>
              <c:f>[cmpeolienne2.xls]Feuil1!$K$10:$K$21</c:f>
              <c:numCache>
                <c:formatCode>General</c:formatCode>
                <c:ptCount val="12"/>
                <c:pt idx="0">
                  <c:v>0.5</c:v>
                </c:pt>
                <c:pt idx="1">
                  <c:v>0.8</c:v>
                </c:pt>
                <c:pt idx="2">
                  <c:v>2</c:v>
                </c:pt>
                <c:pt idx="3">
                  <c:v>2.5</c:v>
                </c:pt>
                <c:pt idx="4">
                  <c:v>3.2</c:v>
                </c:pt>
                <c:pt idx="5">
                  <c:v>5</c:v>
                </c:pt>
                <c:pt idx="6">
                  <c:v>6</c:v>
                </c:pt>
                <c:pt idx="7">
                  <c:v>8</c:v>
                </c:pt>
                <c:pt idx="8">
                  <c:v>10</c:v>
                </c:pt>
                <c:pt idx="9">
                  <c:v>13</c:v>
                </c:pt>
                <c:pt idx="10">
                  <c:v>19</c:v>
                </c:pt>
                <c:pt idx="11">
                  <c:v>30</c:v>
                </c:pt>
              </c:numCache>
            </c:numRef>
          </c:yVal>
          <c:smooth val="1"/>
        </c:ser>
        <c:ser>
          <c:idx val="5"/>
          <c:order val="5"/>
          <c:tx>
            <c:v>ATMB 1000</c:v>
          </c:tx>
          <c:xVal>
            <c:numLit>
              <c:formatCode>General</c:formatCode>
              <c:ptCount val="3"/>
              <c:pt idx="0">
                <c:v>7</c:v>
              </c:pt>
              <c:pt idx="1">
                <c:v>10</c:v>
              </c:pt>
              <c:pt idx="2">
                <c:v>15</c:v>
              </c:pt>
            </c:numLit>
          </c:xVal>
          <c:yVal>
            <c:numLit>
              <c:formatCode>General</c:formatCode>
              <c:ptCount val="3"/>
              <c:pt idx="0">
                <c:v>0.5</c:v>
              </c:pt>
              <c:pt idx="1">
                <c:v>1</c:v>
              </c:pt>
              <c:pt idx="2">
                <c:v>1.5</c:v>
              </c:pt>
            </c:numLit>
          </c:yVal>
          <c:smooth val="1"/>
        </c:ser>
        <c:ser>
          <c:idx val="6"/>
          <c:order val="6"/>
          <c:tx>
            <c:v>D 400</c:v>
          </c:tx>
          <c:xVal>
            <c:numRef>
              <c:f>[cmpeolienne2.xls]Feuil1!$V$10:$V$14</c:f>
              <c:numCache>
                <c:formatCode>General</c:formatCode>
                <c:ptCount val="5"/>
                <c:pt idx="0">
                  <c:v>6</c:v>
                </c:pt>
                <c:pt idx="1">
                  <c:v>8</c:v>
                </c:pt>
                <c:pt idx="2">
                  <c:v>10</c:v>
                </c:pt>
                <c:pt idx="3">
                  <c:v>12</c:v>
                </c:pt>
                <c:pt idx="4">
                  <c:v>14</c:v>
                </c:pt>
              </c:numCache>
            </c:numRef>
          </c:xVal>
          <c:yVal>
            <c:numRef>
              <c:f>[cmpeolienne2.xls]Feuil1!$W$10:$W$14</c:f>
              <c:numCache>
                <c:formatCode>General</c:formatCode>
                <c:ptCount val="5"/>
                <c:pt idx="0">
                  <c:v>0</c:v>
                </c:pt>
                <c:pt idx="1">
                  <c:v>2.5</c:v>
                </c:pt>
                <c:pt idx="2">
                  <c:v>4</c:v>
                </c:pt>
                <c:pt idx="3">
                  <c:v>5.8</c:v>
                </c:pt>
                <c:pt idx="4">
                  <c:v>7.5</c:v>
                </c:pt>
              </c:numCache>
            </c:numRef>
          </c:yVal>
          <c:smooth val="1"/>
        </c:ser>
        <c:ser>
          <c:idx val="7"/>
          <c:order val="7"/>
          <c:tx>
            <c:strRef>
              <c:f>[cmpeolienne2.xls]Feuil1!$T$8</c:f>
              <c:strCache>
                <c:ptCount val="1"/>
                <c:pt idx="0">
                  <c:v>WS 400</c:v>
                </c:pt>
              </c:strCache>
            </c:strRef>
          </c:tx>
          <c:xVal>
            <c:numRef>
              <c:f>[cmpeolienne2.xls]Feuil1!$T$10:$T$15</c:f>
              <c:numCache>
                <c:formatCode>General</c:formatCode>
                <c:ptCount val="6"/>
                <c:pt idx="0">
                  <c:v>6</c:v>
                </c:pt>
                <c:pt idx="1">
                  <c:v>8</c:v>
                </c:pt>
                <c:pt idx="2">
                  <c:v>10</c:v>
                </c:pt>
                <c:pt idx="3">
                  <c:v>12</c:v>
                </c:pt>
                <c:pt idx="4">
                  <c:v>14</c:v>
                </c:pt>
                <c:pt idx="5">
                  <c:v>16</c:v>
                </c:pt>
              </c:numCache>
            </c:numRef>
          </c:xVal>
          <c:yVal>
            <c:numRef>
              <c:f>[cmpeolienne2.xls]Feuil1!$U$10:$U$15</c:f>
              <c:numCache>
                <c:formatCode>General</c:formatCode>
                <c:ptCount val="6"/>
                <c:pt idx="0">
                  <c:v>0</c:v>
                </c:pt>
                <c:pt idx="1">
                  <c:v>2.1</c:v>
                </c:pt>
                <c:pt idx="2">
                  <c:v>4.8</c:v>
                </c:pt>
                <c:pt idx="3">
                  <c:v>7.5</c:v>
                </c:pt>
                <c:pt idx="4">
                  <c:v>10.3</c:v>
                </c:pt>
                <c:pt idx="5">
                  <c:v>13</c:v>
                </c:pt>
              </c:numCache>
            </c:numRef>
          </c:yVal>
          <c:smooth val="1"/>
        </c:ser>
        <c:axId val="100272000"/>
        <c:axId val="100290560"/>
      </c:scatterChart>
      <c:valAx>
        <c:axId val="100272000"/>
        <c:scaling>
          <c:orientation val="minMax"/>
          <c:max val="15"/>
          <c:min val="5"/>
        </c:scaling>
        <c:axPos val="b"/>
        <c:title>
          <c:tx>
            <c:rich>
              <a:bodyPr/>
              <a:lstStyle/>
              <a:p>
                <a:pPr>
                  <a:defRPr sz="1475" b="1" i="0" u="none" strike="noStrike" baseline="0">
                    <a:solidFill>
                      <a:srgbClr val="000000"/>
                    </a:solidFill>
                    <a:latin typeface="Arial"/>
                    <a:ea typeface="Arial"/>
                    <a:cs typeface="Arial"/>
                  </a:defRPr>
                </a:pPr>
                <a:r>
                  <a:rPr lang="fr-FR"/>
                  <a:t>v(Knots)</a:t>
                </a:r>
              </a:p>
            </c:rich>
          </c:tx>
          <c:layout>
            <c:manualLayout>
              <c:xMode val="edge"/>
              <c:yMode val="edge"/>
              <c:x val="0.48017682811675072"/>
              <c:y val="0.94750780168227"/>
            </c:manualLayout>
          </c:layout>
          <c:spPr>
            <a:noFill/>
            <a:ln w="25400">
              <a:noFill/>
            </a:ln>
          </c:spPr>
        </c:title>
        <c:numFmt formatCode="General" sourceLinked="1"/>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fr-FR"/>
          </a:p>
        </c:txPr>
        <c:crossAx val="100290560"/>
        <c:crosses val="autoZero"/>
        <c:crossBetween val="midCat"/>
        <c:majorUnit val="2"/>
      </c:valAx>
      <c:valAx>
        <c:axId val="100290560"/>
        <c:scaling>
          <c:orientation val="minMax"/>
          <c:max val="10"/>
          <c:min val="0"/>
        </c:scaling>
        <c:axPos val="l"/>
        <c:majorGridlines>
          <c:spPr>
            <a:ln w="3175">
              <a:solidFill>
                <a:srgbClr val="000000"/>
              </a:solidFill>
              <a:prstDash val="solid"/>
            </a:ln>
          </c:spPr>
        </c:majorGridlines>
        <c:title>
          <c:tx>
            <c:rich>
              <a:bodyPr/>
              <a:lstStyle/>
              <a:p>
                <a:pPr>
                  <a:defRPr sz="1475" b="1" i="0" u="none" strike="noStrike" baseline="0">
                    <a:solidFill>
                      <a:srgbClr val="000000"/>
                    </a:solidFill>
                    <a:latin typeface="Arial"/>
                    <a:ea typeface="Arial"/>
                    <a:cs typeface="Arial"/>
                  </a:defRPr>
                </a:pPr>
                <a:r>
                  <a:rPr lang="fr-FR"/>
                  <a:t>I(A)</a:t>
                </a:r>
              </a:p>
            </c:rich>
          </c:tx>
          <c:layout>
            <c:manualLayout>
              <c:xMode val="edge"/>
              <c:yMode val="edge"/>
              <c:x val="1.1747430249633005E-2"/>
              <c:y val="0.47244149599410418"/>
            </c:manualLayout>
          </c:layout>
          <c:spPr>
            <a:noFill/>
            <a:ln w="25400">
              <a:noFill/>
            </a:ln>
          </c:spPr>
        </c:title>
        <c:numFmt formatCode="General" sourceLinked="1"/>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fr-FR"/>
          </a:p>
        </c:txPr>
        <c:crossAx val="100272000"/>
        <c:crosses val="autoZero"/>
        <c:crossBetween val="midCat"/>
        <c:minorUnit val="0.5"/>
      </c:valAx>
      <c:spPr>
        <a:solidFill>
          <a:srgbClr val="C0C0C0"/>
        </a:solidFill>
        <a:ln w="25400">
          <a:noFill/>
        </a:ln>
      </c:spPr>
    </c:plotArea>
    <c:legend>
      <c:legendPos val="r"/>
      <c:layout>
        <c:manualLayout>
          <c:xMode val="edge"/>
          <c:yMode val="edge"/>
          <c:x val="0.15418517619218344"/>
          <c:y val="0.10105000654445748"/>
          <c:w val="0.25304951418517613"/>
          <c:h val="0.3688461776923575"/>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fr-FR"/>
        </a:p>
      </c:txPr>
    </c:legend>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25" b="1" i="0" u="none" strike="noStrike" baseline="0">
                <a:solidFill>
                  <a:srgbClr val="000000"/>
                </a:solidFill>
                <a:latin typeface="Arial"/>
                <a:ea typeface="Arial"/>
                <a:cs typeface="Arial"/>
              </a:defRPr>
            </a:pPr>
            <a:r>
              <a:rPr lang="fr-FR"/>
              <a:t>Production comparative (A a 12v)</a:t>
            </a:r>
          </a:p>
        </c:rich>
      </c:tx>
      <c:layout>
        <c:manualLayout>
          <c:xMode val="edge"/>
          <c:yMode val="edge"/>
          <c:x val="0.27165932452276065"/>
          <c:y val="2.6246719160105052E-2"/>
        </c:manualLayout>
      </c:layout>
      <c:spPr>
        <a:noFill/>
        <a:ln w="25400">
          <a:noFill/>
        </a:ln>
      </c:spPr>
    </c:title>
    <c:plotArea>
      <c:layout>
        <c:manualLayout>
          <c:layoutTarget val="inner"/>
          <c:xMode val="edge"/>
          <c:yMode val="edge"/>
          <c:x val="0.12334819450399588"/>
          <c:y val="8.9238959511051708E-2"/>
          <c:w val="0.84141089822368664"/>
          <c:h val="0.81758634963801757"/>
        </c:manualLayout>
      </c:layout>
      <c:scatterChart>
        <c:scatterStyle val="smoothMarker"/>
        <c:ser>
          <c:idx val="0"/>
          <c:order val="0"/>
          <c:tx>
            <c:v>aerogen4</c:v>
          </c:tx>
          <c:spPr>
            <a:ln w="12700">
              <a:solidFill>
                <a:srgbClr val="000080"/>
              </a:solidFill>
              <a:prstDash val="solid"/>
            </a:ln>
          </c:spPr>
          <c:marker>
            <c:symbol val="diamond"/>
            <c:size val="7"/>
            <c:spPr>
              <a:solidFill>
                <a:srgbClr val="000080"/>
              </a:solidFill>
              <a:ln>
                <a:solidFill>
                  <a:srgbClr val="000080"/>
                </a:solidFill>
                <a:prstDash val="solid"/>
              </a:ln>
            </c:spPr>
          </c:marker>
          <c:xVal>
            <c:numRef>
              <c:f>[cmpeolienne2.xls]Feuil1!$A$10:$A$24</c:f>
              <c:numCache>
                <c:formatCode>General</c:formatCode>
                <c:ptCount val="15"/>
                <c:pt idx="0">
                  <c:v>2.75</c:v>
                </c:pt>
                <c:pt idx="1">
                  <c:v>5.85</c:v>
                </c:pt>
                <c:pt idx="2">
                  <c:v>8.48</c:v>
                </c:pt>
                <c:pt idx="3">
                  <c:v>10.850000000000026</c:v>
                </c:pt>
                <c:pt idx="4">
                  <c:v>13.82</c:v>
                </c:pt>
                <c:pt idx="5">
                  <c:v>16.41</c:v>
                </c:pt>
                <c:pt idx="6">
                  <c:v>18.79</c:v>
                </c:pt>
                <c:pt idx="7">
                  <c:v>22.25</c:v>
                </c:pt>
                <c:pt idx="8">
                  <c:v>24.35</c:v>
                </c:pt>
                <c:pt idx="9">
                  <c:v>26.67</c:v>
                </c:pt>
                <c:pt idx="10">
                  <c:v>29.59</c:v>
                </c:pt>
                <c:pt idx="11">
                  <c:v>32.590000000000003</c:v>
                </c:pt>
                <c:pt idx="12">
                  <c:v>34.83</c:v>
                </c:pt>
                <c:pt idx="13">
                  <c:v>38.28</c:v>
                </c:pt>
                <c:pt idx="14">
                  <c:v>41.09</c:v>
                </c:pt>
              </c:numCache>
            </c:numRef>
          </c:xVal>
          <c:yVal>
            <c:numRef>
              <c:f>[cmpeolienne2.xls]Feuil1!$B$10:$B$24</c:f>
              <c:numCache>
                <c:formatCode>General</c:formatCode>
                <c:ptCount val="15"/>
                <c:pt idx="0">
                  <c:v>0</c:v>
                </c:pt>
                <c:pt idx="1">
                  <c:v>0</c:v>
                </c:pt>
                <c:pt idx="2">
                  <c:v>0.26</c:v>
                </c:pt>
                <c:pt idx="3">
                  <c:v>0.94000000000000061</c:v>
                </c:pt>
                <c:pt idx="4">
                  <c:v>1.9800000000000049</c:v>
                </c:pt>
                <c:pt idx="5">
                  <c:v>3.02</c:v>
                </c:pt>
                <c:pt idx="6">
                  <c:v>4.46</c:v>
                </c:pt>
                <c:pt idx="7">
                  <c:v>7.95</c:v>
                </c:pt>
                <c:pt idx="8">
                  <c:v>10.14</c:v>
                </c:pt>
                <c:pt idx="9">
                  <c:v>12.12</c:v>
                </c:pt>
                <c:pt idx="10">
                  <c:v>14.19</c:v>
                </c:pt>
                <c:pt idx="11">
                  <c:v>15.61</c:v>
                </c:pt>
                <c:pt idx="12">
                  <c:v>16.350000000000001</c:v>
                </c:pt>
                <c:pt idx="13">
                  <c:v>17.57</c:v>
                </c:pt>
                <c:pt idx="14">
                  <c:v>18.2</c:v>
                </c:pt>
              </c:numCache>
            </c:numRef>
          </c:yVal>
          <c:smooth val="1"/>
        </c:ser>
        <c:ser>
          <c:idx val="1"/>
          <c:order val="1"/>
          <c:tx>
            <c:v>Air X</c:v>
          </c:tx>
          <c:spPr>
            <a:ln w="12700">
              <a:solidFill>
                <a:srgbClr val="FF00FF"/>
              </a:solidFill>
              <a:prstDash val="solid"/>
            </a:ln>
          </c:spPr>
          <c:marker>
            <c:symbol val="square"/>
            <c:size val="7"/>
            <c:spPr>
              <a:solidFill>
                <a:srgbClr val="FF00FF"/>
              </a:solidFill>
              <a:ln>
                <a:solidFill>
                  <a:srgbClr val="FF00FF"/>
                </a:solidFill>
                <a:prstDash val="solid"/>
              </a:ln>
            </c:spPr>
          </c:marker>
          <c:xVal>
            <c:numRef>
              <c:f>[cmpeolienne2.xls]Feuil1!$D$10:$D$22</c:f>
              <c:numCache>
                <c:formatCode>General</c:formatCode>
                <c:ptCount val="13"/>
                <c:pt idx="0">
                  <c:v>5</c:v>
                </c:pt>
                <c:pt idx="1">
                  <c:v>7.9807692307692424</c:v>
                </c:pt>
                <c:pt idx="2">
                  <c:v>8.8461538461538449</c:v>
                </c:pt>
                <c:pt idx="3">
                  <c:v>10</c:v>
                </c:pt>
                <c:pt idx="4">
                  <c:v>11.826923076923077</c:v>
                </c:pt>
                <c:pt idx="5">
                  <c:v>13.942307692307702</c:v>
                </c:pt>
                <c:pt idx="6">
                  <c:v>15.961538461538462</c:v>
                </c:pt>
                <c:pt idx="7">
                  <c:v>17.980769230768992</c:v>
                </c:pt>
                <c:pt idx="8">
                  <c:v>20</c:v>
                </c:pt>
                <c:pt idx="9">
                  <c:v>21.923076923076923</c:v>
                </c:pt>
                <c:pt idx="10">
                  <c:v>24.038461538461529</c:v>
                </c:pt>
                <c:pt idx="11">
                  <c:v>25.96153846153846</c:v>
                </c:pt>
                <c:pt idx="12">
                  <c:v>27.884615384615383</c:v>
                </c:pt>
              </c:numCache>
            </c:numRef>
          </c:xVal>
          <c:yVal>
            <c:numRef>
              <c:f>[cmpeolienne2.xls]Feuil1!$E$10:$E$22</c:f>
              <c:numCache>
                <c:formatCode>General</c:formatCode>
                <c:ptCount val="13"/>
                <c:pt idx="0">
                  <c:v>0</c:v>
                </c:pt>
                <c:pt idx="1">
                  <c:v>0.8</c:v>
                </c:pt>
                <c:pt idx="2">
                  <c:v>1.1800000000000044</c:v>
                </c:pt>
                <c:pt idx="3">
                  <c:v>1.9000000000000001</c:v>
                </c:pt>
                <c:pt idx="4">
                  <c:v>3.2</c:v>
                </c:pt>
                <c:pt idx="5">
                  <c:v>5.0999999999999996</c:v>
                </c:pt>
                <c:pt idx="6">
                  <c:v>7.7</c:v>
                </c:pt>
                <c:pt idx="7">
                  <c:v>10.5</c:v>
                </c:pt>
                <c:pt idx="8">
                  <c:v>13.5</c:v>
                </c:pt>
                <c:pt idx="9">
                  <c:v>17.399999999999999</c:v>
                </c:pt>
                <c:pt idx="10">
                  <c:v>23.1</c:v>
                </c:pt>
                <c:pt idx="11">
                  <c:v>29.2</c:v>
                </c:pt>
                <c:pt idx="12">
                  <c:v>36</c:v>
                </c:pt>
              </c:numCache>
            </c:numRef>
          </c:yVal>
          <c:smooth val="1"/>
        </c:ser>
        <c:ser>
          <c:idx val="2"/>
          <c:order val="2"/>
          <c:tx>
            <c:v>Rutland 913</c:v>
          </c:tx>
          <c:spPr>
            <a:ln w="12700">
              <a:solidFill>
                <a:srgbClr val="FFFF00"/>
              </a:solidFill>
              <a:prstDash val="solid"/>
            </a:ln>
          </c:spPr>
          <c:marker>
            <c:symbol val="triangle"/>
            <c:size val="8"/>
            <c:spPr>
              <a:solidFill>
                <a:srgbClr val="FFFF00"/>
              </a:solidFill>
              <a:ln>
                <a:solidFill>
                  <a:srgbClr val="FFFF00"/>
                </a:solidFill>
                <a:prstDash val="solid"/>
              </a:ln>
            </c:spPr>
          </c:marker>
          <c:xVal>
            <c:numRef>
              <c:f>[cmpeolienne2.xls]Feuil1!$H$12:$H$24</c:f>
              <c:numCache>
                <c:formatCode>General</c:formatCode>
                <c:ptCount val="13"/>
                <c:pt idx="0">
                  <c:v>6.390328151986183</c:v>
                </c:pt>
                <c:pt idx="1">
                  <c:v>10.051813471502591</c:v>
                </c:pt>
                <c:pt idx="2">
                  <c:v>12.400690846286745</c:v>
                </c:pt>
                <c:pt idx="3">
                  <c:v>15.060449050086422</c:v>
                </c:pt>
                <c:pt idx="4">
                  <c:v>17.478411053540587</c:v>
                </c:pt>
                <c:pt idx="5">
                  <c:v>20.172711571675194</c:v>
                </c:pt>
                <c:pt idx="6">
                  <c:v>22.348877374784109</c:v>
                </c:pt>
                <c:pt idx="7">
                  <c:v>24.835924006908495</c:v>
                </c:pt>
                <c:pt idx="8">
                  <c:v>27.115716753022454</c:v>
                </c:pt>
                <c:pt idx="9">
                  <c:v>29.291882556131178</c:v>
                </c:pt>
                <c:pt idx="10">
                  <c:v>31.398963730569889</c:v>
                </c:pt>
                <c:pt idx="11">
                  <c:v>34.369602763385146</c:v>
                </c:pt>
                <c:pt idx="12">
                  <c:v>38.480138169257295</c:v>
                </c:pt>
              </c:numCache>
            </c:numRef>
          </c:xVal>
          <c:yVal>
            <c:numRef>
              <c:f>[cmpeolienne2.xls]Feuil1!$I$12:$I$24</c:f>
              <c:numCache>
                <c:formatCode>General</c:formatCode>
                <c:ptCount val="13"/>
                <c:pt idx="0">
                  <c:v>0.42519685039370081</c:v>
                </c:pt>
                <c:pt idx="1">
                  <c:v>1.6062992125984203</c:v>
                </c:pt>
                <c:pt idx="2">
                  <c:v>2.4566929133858078</c:v>
                </c:pt>
                <c:pt idx="3">
                  <c:v>3.5433070866141811</c:v>
                </c:pt>
                <c:pt idx="4">
                  <c:v>4.6535433070866095</c:v>
                </c:pt>
                <c:pt idx="5">
                  <c:v>6.0472440944881924</c:v>
                </c:pt>
                <c:pt idx="6">
                  <c:v>7.2283464566929085</c:v>
                </c:pt>
                <c:pt idx="7">
                  <c:v>8.6929133858267686</c:v>
                </c:pt>
                <c:pt idx="8">
                  <c:v>10.133858267716498</c:v>
                </c:pt>
                <c:pt idx="9">
                  <c:v>11.598425196850393</c:v>
                </c:pt>
                <c:pt idx="10">
                  <c:v>13.039370078740149</c:v>
                </c:pt>
                <c:pt idx="11">
                  <c:v>15.165354330708711</c:v>
                </c:pt>
                <c:pt idx="12">
                  <c:v>18.165354330708663</c:v>
                </c:pt>
              </c:numCache>
            </c:numRef>
          </c:yVal>
          <c:smooth val="1"/>
        </c:ser>
        <c:ser>
          <c:idx val="3"/>
          <c:order val="3"/>
          <c:tx>
            <c:strRef>
              <c:f>[cmpeolienne2.xls]Feuil1!$N$8</c:f>
              <c:strCache>
                <c:ptCount val="1"/>
                <c:pt idx="0">
                  <c:v>Air Breeze</c:v>
                </c:pt>
              </c:strCache>
            </c:strRef>
          </c:tx>
          <c:spPr>
            <a:ln w="12700">
              <a:solidFill>
                <a:srgbClr val="00FFFF"/>
              </a:solidFill>
              <a:prstDash val="solid"/>
            </a:ln>
          </c:spPr>
          <c:marker>
            <c:symbol val="x"/>
            <c:size val="9"/>
            <c:spPr>
              <a:noFill/>
              <a:ln>
                <a:solidFill>
                  <a:srgbClr val="00FFFF"/>
                </a:solidFill>
                <a:prstDash val="solid"/>
              </a:ln>
            </c:spPr>
          </c:marker>
          <c:xVal>
            <c:numRef>
              <c:f>[cmpeolienne2.xls]Feuil1!$P$12:$P$28</c:f>
              <c:numCache>
                <c:formatCode>General</c:formatCode>
                <c:ptCount val="17"/>
                <c:pt idx="0">
                  <c:v>6.1104152027130016</c:v>
                </c:pt>
                <c:pt idx="1">
                  <c:v>7.8213314594726713</c:v>
                </c:pt>
                <c:pt idx="2">
                  <c:v>9.5322477162323196</c:v>
                </c:pt>
                <c:pt idx="3">
                  <c:v>11.731997189208998</c:v>
                </c:pt>
                <c:pt idx="4">
                  <c:v>14.420579878402776</c:v>
                </c:pt>
                <c:pt idx="5">
                  <c:v>16.864745959487927</c:v>
                </c:pt>
                <c:pt idx="6">
                  <c:v>19.553328648681678</c:v>
                </c:pt>
                <c:pt idx="7">
                  <c:v>21.508661513549789</c:v>
                </c:pt>
                <c:pt idx="8">
                  <c:v>23.708410986526452</c:v>
                </c:pt>
                <c:pt idx="9">
                  <c:v>26.396993675720189</c:v>
                </c:pt>
                <c:pt idx="10">
                  <c:v>28.841159756805531</c:v>
                </c:pt>
                <c:pt idx="11">
                  <c:v>30.796492621673629</c:v>
                </c:pt>
                <c:pt idx="12">
                  <c:v>32.751825486541804</c:v>
                </c:pt>
                <c:pt idx="13">
                  <c:v>34.218325135192963</c:v>
                </c:pt>
                <c:pt idx="14">
                  <c:v>35.440408175735371</c:v>
                </c:pt>
                <c:pt idx="15">
                  <c:v>35.929241391952544</c:v>
                </c:pt>
                <c:pt idx="16">
                  <c:v>36.418074608169604</c:v>
                </c:pt>
              </c:numCache>
            </c:numRef>
          </c:xVal>
          <c:yVal>
            <c:numRef>
              <c:f>[cmpeolienne2.xls]Feuil1!$Q$12:$Q$28</c:f>
              <c:numCache>
                <c:formatCode>General</c:formatCode>
                <c:ptCount val="17"/>
                <c:pt idx="0">
                  <c:v>0</c:v>
                </c:pt>
                <c:pt idx="1">
                  <c:v>0.65359477124183063</c:v>
                </c:pt>
                <c:pt idx="2">
                  <c:v>1.9607843137254899</c:v>
                </c:pt>
                <c:pt idx="3">
                  <c:v>4.5751633986928377</c:v>
                </c:pt>
                <c:pt idx="4">
                  <c:v>9.1503267973856222</c:v>
                </c:pt>
                <c:pt idx="5">
                  <c:v>12.418300653594768</c:v>
                </c:pt>
                <c:pt idx="6">
                  <c:v>18.95424836601309</c:v>
                </c:pt>
                <c:pt idx="7">
                  <c:v>22.875816993464053</c:v>
                </c:pt>
                <c:pt idx="8">
                  <c:v>30.065359477124083</c:v>
                </c:pt>
                <c:pt idx="9">
                  <c:v>41.176470588235297</c:v>
                </c:pt>
                <c:pt idx="10">
                  <c:v>50.980392156862742</c:v>
                </c:pt>
                <c:pt idx="11">
                  <c:v>58.82352941176449</c:v>
                </c:pt>
                <c:pt idx="12">
                  <c:v>66.013071895424346</c:v>
                </c:pt>
                <c:pt idx="13">
                  <c:v>69.934640522875824</c:v>
                </c:pt>
                <c:pt idx="14">
                  <c:v>64.052287581699318</c:v>
                </c:pt>
                <c:pt idx="15">
                  <c:v>43.790849673202366</c:v>
                </c:pt>
                <c:pt idx="16">
                  <c:v>16.993464052287585</c:v>
                </c:pt>
              </c:numCache>
            </c:numRef>
          </c:yVal>
          <c:smooth val="1"/>
        </c:ser>
        <c:ser>
          <c:idx val="4"/>
          <c:order val="4"/>
          <c:tx>
            <c:strRef>
              <c:f>[cmpeolienne2.xls]Feuil1!$K$8</c:f>
              <c:strCache>
                <c:ptCount val="1"/>
                <c:pt idx="0">
                  <c:v>Aerogen6</c:v>
                </c:pt>
              </c:strCache>
            </c:strRef>
          </c:tx>
          <c:spPr>
            <a:ln w="12700">
              <a:solidFill>
                <a:srgbClr val="800080"/>
              </a:solidFill>
              <a:prstDash val="solid"/>
            </a:ln>
          </c:spPr>
          <c:marker>
            <c:symbol val="circle"/>
            <c:size val="7"/>
            <c:spPr>
              <a:noFill/>
              <a:ln>
                <a:solidFill>
                  <a:srgbClr val="800080"/>
                </a:solidFill>
                <a:prstDash val="solid"/>
              </a:ln>
            </c:spPr>
          </c:marker>
          <c:xVal>
            <c:numRef>
              <c:f>[cmpeolienne2.xls]Feuil1!$J$10:$J$21</c:f>
              <c:numCache>
                <c:formatCode>General</c:formatCode>
                <c:ptCount val="12"/>
                <c:pt idx="0">
                  <c:v>6.5</c:v>
                </c:pt>
                <c:pt idx="1">
                  <c:v>7.5</c:v>
                </c:pt>
                <c:pt idx="2">
                  <c:v>10</c:v>
                </c:pt>
                <c:pt idx="3">
                  <c:v>11</c:v>
                </c:pt>
                <c:pt idx="4">
                  <c:v>12</c:v>
                </c:pt>
                <c:pt idx="5">
                  <c:v>14</c:v>
                </c:pt>
                <c:pt idx="6">
                  <c:v>15</c:v>
                </c:pt>
                <c:pt idx="7">
                  <c:v>17</c:v>
                </c:pt>
                <c:pt idx="8">
                  <c:v>20</c:v>
                </c:pt>
                <c:pt idx="9">
                  <c:v>23</c:v>
                </c:pt>
                <c:pt idx="10">
                  <c:v>30</c:v>
                </c:pt>
                <c:pt idx="11">
                  <c:v>45</c:v>
                </c:pt>
              </c:numCache>
            </c:numRef>
          </c:xVal>
          <c:yVal>
            <c:numRef>
              <c:f>[cmpeolienne2.xls]Feuil1!$K$10:$K$21</c:f>
              <c:numCache>
                <c:formatCode>General</c:formatCode>
                <c:ptCount val="12"/>
                <c:pt idx="0">
                  <c:v>0.5</c:v>
                </c:pt>
                <c:pt idx="1">
                  <c:v>0.8</c:v>
                </c:pt>
                <c:pt idx="2">
                  <c:v>2</c:v>
                </c:pt>
                <c:pt idx="3">
                  <c:v>2.5</c:v>
                </c:pt>
                <c:pt idx="4">
                  <c:v>3.2</c:v>
                </c:pt>
                <c:pt idx="5">
                  <c:v>5</c:v>
                </c:pt>
                <c:pt idx="6">
                  <c:v>6</c:v>
                </c:pt>
                <c:pt idx="7">
                  <c:v>8</c:v>
                </c:pt>
                <c:pt idx="8">
                  <c:v>10</c:v>
                </c:pt>
                <c:pt idx="9">
                  <c:v>13</c:v>
                </c:pt>
                <c:pt idx="10">
                  <c:v>19</c:v>
                </c:pt>
                <c:pt idx="11">
                  <c:v>30</c:v>
                </c:pt>
              </c:numCache>
            </c:numRef>
          </c:yVal>
          <c:smooth val="1"/>
        </c:ser>
        <c:ser>
          <c:idx val="5"/>
          <c:order val="5"/>
          <c:tx>
            <c:v>ATMB 1000</c:v>
          </c:tx>
          <c:xVal>
            <c:numLit>
              <c:formatCode>General</c:formatCode>
              <c:ptCount val="3"/>
              <c:pt idx="0">
                <c:v>7</c:v>
              </c:pt>
              <c:pt idx="1">
                <c:v>10</c:v>
              </c:pt>
              <c:pt idx="2">
                <c:v>15</c:v>
              </c:pt>
            </c:numLit>
          </c:xVal>
          <c:yVal>
            <c:numLit>
              <c:formatCode>General</c:formatCode>
              <c:ptCount val="3"/>
              <c:pt idx="0">
                <c:v>0.5</c:v>
              </c:pt>
              <c:pt idx="1">
                <c:v>1</c:v>
              </c:pt>
              <c:pt idx="2">
                <c:v>1.5</c:v>
              </c:pt>
            </c:numLit>
          </c:yVal>
          <c:smooth val="1"/>
        </c:ser>
        <c:ser>
          <c:idx val="6"/>
          <c:order val="6"/>
          <c:tx>
            <c:v>D 400</c:v>
          </c:tx>
          <c:xVal>
            <c:numRef>
              <c:f>[cmpeolienne2.xls]Feuil1!$V$10:$V$14</c:f>
              <c:numCache>
                <c:formatCode>General</c:formatCode>
                <c:ptCount val="5"/>
                <c:pt idx="0">
                  <c:v>6</c:v>
                </c:pt>
                <c:pt idx="1">
                  <c:v>8</c:v>
                </c:pt>
                <c:pt idx="2">
                  <c:v>10</c:v>
                </c:pt>
                <c:pt idx="3">
                  <c:v>12</c:v>
                </c:pt>
                <c:pt idx="4">
                  <c:v>14</c:v>
                </c:pt>
              </c:numCache>
            </c:numRef>
          </c:xVal>
          <c:yVal>
            <c:numRef>
              <c:f>[cmpeolienne2.xls]Feuil1!$W$10:$W$14</c:f>
              <c:numCache>
                <c:formatCode>General</c:formatCode>
                <c:ptCount val="5"/>
                <c:pt idx="0">
                  <c:v>0</c:v>
                </c:pt>
                <c:pt idx="1">
                  <c:v>2.5</c:v>
                </c:pt>
                <c:pt idx="2">
                  <c:v>4</c:v>
                </c:pt>
                <c:pt idx="3">
                  <c:v>5.8</c:v>
                </c:pt>
                <c:pt idx="4">
                  <c:v>7.5</c:v>
                </c:pt>
              </c:numCache>
            </c:numRef>
          </c:yVal>
          <c:smooth val="1"/>
        </c:ser>
        <c:ser>
          <c:idx val="7"/>
          <c:order val="7"/>
          <c:tx>
            <c:strRef>
              <c:f>[cmpeolienne2.xls]Feuil1!$T$8</c:f>
              <c:strCache>
                <c:ptCount val="1"/>
                <c:pt idx="0">
                  <c:v>WS 400</c:v>
                </c:pt>
              </c:strCache>
            </c:strRef>
          </c:tx>
          <c:xVal>
            <c:numRef>
              <c:f>[cmpeolienne2.xls]Feuil1!$T$10:$T$15</c:f>
              <c:numCache>
                <c:formatCode>General</c:formatCode>
                <c:ptCount val="6"/>
                <c:pt idx="0">
                  <c:v>6</c:v>
                </c:pt>
                <c:pt idx="1">
                  <c:v>8</c:v>
                </c:pt>
                <c:pt idx="2">
                  <c:v>10</c:v>
                </c:pt>
                <c:pt idx="3">
                  <c:v>12</c:v>
                </c:pt>
                <c:pt idx="4">
                  <c:v>14</c:v>
                </c:pt>
                <c:pt idx="5">
                  <c:v>16</c:v>
                </c:pt>
              </c:numCache>
            </c:numRef>
          </c:xVal>
          <c:yVal>
            <c:numRef>
              <c:f>[cmpeolienne2.xls]Feuil1!$U$10:$U$15</c:f>
              <c:numCache>
                <c:formatCode>General</c:formatCode>
                <c:ptCount val="6"/>
                <c:pt idx="0">
                  <c:v>0</c:v>
                </c:pt>
                <c:pt idx="1">
                  <c:v>2.1</c:v>
                </c:pt>
                <c:pt idx="2">
                  <c:v>4.8</c:v>
                </c:pt>
                <c:pt idx="3">
                  <c:v>7.5</c:v>
                </c:pt>
                <c:pt idx="4">
                  <c:v>10.3</c:v>
                </c:pt>
                <c:pt idx="5">
                  <c:v>13</c:v>
                </c:pt>
              </c:numCache>
            </c:numRef>
          </c:yVal>
          <c:smooth val="1"/>
        </c:ser>
        <c:axId val="99604352"/>
        <c:axId val="104726528"/>
      </c:scatterChart>
      <c:valAx>
        <c:axId val="99604352"/>
        <c:scaling>
          <c:orientation val="minMax"/>
          <c:max val="15"/>
          <c:min val="5"/>
        </c:scaling>
        <c:axPos val="b"/>
        <c:title>
          <c:tx>
            <c:rich>
              <a:bodyPr/>
              <a:lstStyle/>
              <a:p>
                <a:pPr>
                  <a:defRPr sz="1475" b="1" i="0" u="none" strike="noStrike" baseline="0">
                    <a:solidFill>
                      <a:srgbClr val="000000"/>
                    </a:solidFill>
                    <a:latin typeface="Arial"/>
                    <a:ea typeface="Arial"/>
                    <a:cs typeface="Arial"/>
                  </a:defRPr>
                </a:pPr>
                <a:r>
                  <a:rPr lang="fr-FR"/>
                  <a:t>v(Knots)</a:t>
                </a:r>
              </a:p>
            </c:rich>
          </c:tx>
          <c:layout>
            <c:manualLayout>
              <c:xMode val="edge"/>
              <c:yMode val="edge"/>
              <c:x val="0.48017682811675083"/>
              <c:y val="0.94750780168227"/>
            </c:manualLayout>
          </c:layout>
          <c:spPr>
            <a:noFill/>
            <a:ln w="25400">
              <a:noFill/>
            </a:ln>
          </c:spPr>
        </c:title>
        <c:numFmt formatCode="General" sourceLinked="1"/>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fr-FR"/>
          </a:p>
        </c:txPr>
        <c:crossAx val="104726528"/>
        <c:crosses val="autoZero"/>
        <c:crossBetween val="midCat"/>
        <c:majorUnit val="2"/>
      </c:valAx>
      <c:valAx>
        <c:axId val="104726528"/>
        <c:scaling>
          <c:orientation val="minMax"/>
          <c:max val="10"/>
          <c:min val="0"/>
        </c:scaling>
        <c:axPos val="l"/>
        <c:majorGridlines>
          <c:spPr>
            <a:ln w="3175">
              <a:solidFill>
                <a:srgbClr val="000000"/>
              </a:solidFill>
              <a:prstDash val="solid"/>
            </a:ln>
          </c:spPr>
        </c:majorGridlines>
        <c:title>
          <c:tx>
            <c:rich>
              <a:bodyPr/>
              <a:lstStyle/>
              <a:p>
                <a:pPr>
                  <a:defRPr sz="1475" b="1" i="0" u="none" strike="noStrike" baseline="0">
                    <a:solidFill>
                      <a:srgbClr val="000000"/>
                    </a:solidFill>
                    <a:latin typeface="Arial"/>
                    <a:ea typeface="Arial"/>
                    <a:cs typeface="Arial"/>
                  </a:defRPr>
                </a:pPr>
                <a:r>
                  <a:rPr lang="fr-FR"/>
                  <a:t>I(A)</a:t>
                </a:r>
              </a:p>
            </c:rich>
          </c:tx>
          <c:layout>
            <c:manualLayout>
              <c:xMode val="edge"/>
              <c:yMode val="edge"/>
              <c:x val="1.1747430249633017E-2"/>
              <c:y val="0.47244149599410434"/>
            </c:manualLayout>
          </c:layout>
          <c:spPr>
            <a:noFill/>
            <a:ln w="25400">
              <a:noFill/>
            </a:ln>
          </c:spPr>
        </c:title>
        <c:numFmt formatCode="General" sourceLinked="1"/>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fr-FR"/>
          </a:p>
        </c:txPr>
        <c:crossAx val="99604352"/>
        <c:crosses val="autoZero"/>
        <c:crossBetween val="midCat"/>
        <c:minorUnit val="0.5"/>
      </c:valAx>
      <c:spPr>
        <a:solidFill>
          <a:srgbClr val="C0C0C0"/>
        </a:solidFill>
        <a:ln w="25400">
          <a:noFill/>
        </a:ln>
      </c:spPr>
    </c:plotArea>
    <c:legend>
      <c:legendPos val="r"/>
      <c:layout>
        <c:manualLayout>
          <c:xMode val="edge"/>
          <c:yMode val="edge"/>
          <c:x val="0.15418517619218344"/>
          <c:y val="0.10105000654445748"/>
          <c:w val="0.25304951418517613"/>
          <c:h val="0.36884617769235772"/>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fr-FR"/>
        </a:p>
      </c:txPr>
    </c:legend>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930CA-0146-4115-9C0D-4E2F8A44BAD0}" type="datetimeFigureOut">
              <a:rPr lang="fr-FR" smtClean="0"/>
              <a:pPr/>
              <a:t>02/12/2016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28E1C-D567-44F1-AAE4-40D347DE4D5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Publié par Voiles et Voiliers  </a:t>
            </a:r>
            <a:r>
              <a:rPr lang="fr-FR" dirty="0" err="1" smtClean="0"/>
              <a:t>nov</a:t>
            </a:r>
            <a:r>
              <a:rPr lang="fr-FR" dirty="0" smtClean="0"/>
              <a:t> 2016</a:t>
            </a:r>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Voiles et voiliers </a:t>
            </a:r>
            <a:r>
              <a:rPr lang="fr-FR" dirty="0" err="1" smtClean="0"/>
              <a:t>nov</a:t>
            </a:r>
            <a:r>
              <a:rPr lang="fr-FR" smtClean="0"/>
              <a:t> 2016</a:t>
            </a:r>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42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928E1C-D567-44F1-AAE4-40D347DE4D5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02/12/2016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000nautique.com/images/Image/produits/electronique/ATMB%20Marine/eolienne-D400.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ecosources.info/dossiers/Eolienne_verticale_Savonius" TargetMode="External"/><Relationship Id="rId4" Type="http://schemas.openxmlformats.org/officeDocument/2006/relationships/image" Target="http://www.ecosources.info/images/energie_batiment/eolien_vertical_darrieus.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2.xml"/><Relationship Id="rId3" Type="http://schemas.openxmlformats.org/officeDocument/2006/relationships/slide" Target="slide36.xml"/><Relationship Id="rId7" Type="http://schemas.openxmlformats.org/officeDocument/2006/relationships/slide" Target="slide32.xml"/><Relationship Id="rId12"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slide" Target="slide29.xml"/><Relationship Id="rId5" Type="http://schemas.openxmlformats.org/officeDocument/2006/relationships/slide" Target="slide26.xml"/><Relationship Id="rId10" Type="http://schemas.openxmlformats.org/officeDocument/2006/relationships/slide" Target="slide28.xml"/><Relationship Id="rId4" Type="http://schemas.openxmlformats.org/officeDocument/2006/relationships/slide" Target="slide38.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http://www.epok-revolutions.com/images/msmelectric/airbreeze_Land_Parts$5B1$5D.jpg" TargetMode="External"/><Relationship Id="rId5" Type="http://schemas.openxmlformats.org/officeDocument/2006/relationships/image" Target="../media/image7.jpeg"/><Relationship Id="rId4" Type="http://schemas.openxmlformats.org/officeDocument/2006/relationships/image" Target="http://msmelectric.com/montage/catalog/imagesmsm/image/AirBreeze.jpg"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24.xml.rels><?xml version="1.0" encoding="UTF-8" standalone="yes"?>
<Relationships xmlns="http://schemas.openxmlformats.org/package/2006/relationships"><Relationship Id="rId3" Type="http://schemas.openxmlformats.org/officeDocument/2006/relationships/hyperlink" Target="http://www.1000nautique.com/images/Image/produits/electronique/ATMB%20Marine/eolienne-D400.gi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http://www.1000nautique.com/images/Image/produits/electronique/ATMB%20Marine/eolienne-D400courbe(1).gif" TargetMode="External"/><Relationship Id="rId5" Type="http://schemas.openxmlformats.org/officeDocument/2006/relationships/image" Target="../media/image11.png"/><Relationship Id="rId4" Type="http://schemas.openxmlformats.org/officeDocument/2006/relationships/image" Target="http://www.1000nautique.com/images/Image/produits/electronique/ATMB%20Marine/eolienne-D400-2.gi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c/c0/Eolienne_verticale_01.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http://upload.wikimedia.org/wikipedia/commons/thumb/c/c0/Eolienne_verticale_01.jpg/450px-Eolienne_verticale_01.jpg" TargetMode="Externa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6/6f/Eolienne_verticale_02.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http://upload.wikimedia.org/wikipedia/commons/thumb/6/6f/Eolienne_verticale_02.jpg/800px-Eolienne_verticale_02.jpg"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hyperlink" Target="http://www.1000nautique.com/images/Image/produits/electronique/mc-marine/RT913_big.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http://www.bigship.com/images/products/500x400/22848.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slide" Target="slide1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http://www.bigship.com/images/products/500x400/37206.jpg" TargetMode="External"/><Relationship Id="rId5" Type="http://schemas.openxmlformats.org/officeDocument/2006/relationships/image" Target="../media/image17.jpeg"/><Relationship Id="rId4" Type="http://schemas.openxmlformats.org/officeDocument/2006/relationships/image" Target="http://www.bigship.com/images/products/500x400/37207.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1000nautique.com/images/Image/produits/fabricant/ATMB%20marine/AeroGen-2serveur.jp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http://www.bigship.com/images/products/500x400/37216.jpg" TargetMode="External"/><Relationship Id="rId5" Type="http://schemas.openxmlformats.org/officeDocument/2006/relationships/image" Target="../media/image22.jpeg"/><Relationship Id="rId4" Type="http://schemas.openxmlformats.org/officeDocument/2006/relationships/image" Target="http://www.1000nautique.com/images/Image/produits/fabricant/ATMB%20marine/dimensions%20Aerogen4.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www.bigship.com/catalogue/electricite-1/eolienne/regulateur-6tb12" TargetMode="External"/><Relationship Id="rId4" Type="http://schemas.openxmlformats.org/officeDocument/2006/relationships/image" Target="http://www.bigship.com/images/products/350x280/21988.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image" Target="http://www.1000nautique.com/images/Image/produits/fabricant/ATMB%20marine/shemaAerogen6.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http://www.foxtrot-marine.fr/images/at_500_1000.jpg" TargetMode="External"/><Relationship Id="rId5" Type="http://schemas.openxmlformats.org/officeDocument/2006/relationships/image" Target="../media/image26.jpeg"/><Relationship Id="rId4" Type="http://schemas.openxmlformats.org/officeDocument/2006/relationships/image" Target="http://www.foxtrot-marine.fr/images/at_500.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http://www.foxtrot-marine.fr/images/at_500.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ecosources.info/dossiers/Eolienne_verticale_Darrieus" TargetMode="External"/><Relationship Id="rId4" Type="http://schemas.openxmlformats.org/officeDocument/2006/relationships/image" Target="http://www.ecosources.info/images/energie_batiment/eolienne_Savonius_schema.p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285992"/>
            <a:ext cx="7772400" cy="1470025"/>
          </a:xfrm>
        </p:spPr>
        <p:txBody>
          <a:bodyPr>
            <a:normAutofit/>
          </a:bodyPr>
          <a:lstStyle/>
          <a:p>
            <a:r>
              <a:rPr lang="fr-FR" sz="6600" dirty="0" smtClean="0">
                <a:solidFill>
                  <a:schemeClr val="accent5">
                    <a:lumMod val="50000"/>
                  </a:schemeClr>
                </a:solidFill>
              </a:rPr>
              <a:t>EOLIENNES DE BORD</a:t>
            </a:r>
            <a:endParaRPr lang="fr-FR" sz="6600" dirty="0">
              <a:solidFill>
                <a:schemeClr val="accent5">
                  <a:lumMod val="50000"/>
                </a:schemeClr>
              </a:solidFill>
            </a:endParaRPr>
          </a:p>
        </p:txBody>
      </p:sp>
      <p:sp>
        <p:nvSpPr>
          <p:cNvPr id="3" name="Sous-titre 2"/>
          <p:cNvSpPr>
            <a:spLocks noGrp="1"/>
          </p:cNvSpPr>
          <p:nvPr>
            <p:ph type="subTitle" idx="1"/>
          </p:nvPr>
        </p:nvSpPr>
        <p:spPr>
          <a:xfrm>
            <a:off x="1428728" y="3500438"/>
            <a:ext cx="6400800" cy="1752600"/>
          </a:xfrm>
        </p:spPr>
        <p:txBody>
          <a:bodyPr/>
          <a:lstStyle/>
          <a:p>
            <a:r>
              <a:rPr lang="fr-FR" dirty="0" smtClean="0">
                <a:solidFill>
                  <a:srgbClr val="FF0000"/>
                </a:solidFill>
              </a:rPr>
              <a:t>Performances et choix </a:t>
            </a:r>
            <a:endParaRPr lang="fr-FR" dirty="0">
              <a:solidFill>
                <a:srgbClr val="FF0000"/>
              </a:solidFill>
            </a:endParaRPr>
          </a:p>
        </p:txBody>
      </p:sp>
      <p:pic>
        <p:nvPicPr>
          <p:cNvPr id="2050" name="image_zoom" descr="Cliquez ici pour zoomer - Eolienne forte puissance D400 12V">
            <a:hlinkClick r:id="rId3" tooltip="&quot;Eolienne forte puissance D400 12V&quot;"/>
          </p:cNvPr>
          <p:cNvPicPr>
            <a:picLocks noChangeAspect="1" noChangeArrowheads="1"/>
          </p:cNvPicPr>
          <p:nvPr/>
        </p:nvPicPr>
        <p:blipFill>
          <a:blip r:embed="rId4" cstate="print"/>
          <a:srcRect/>
          <a:stretch>
            <a:fillRect/>
          </a:stretch>
        </p:blipFill>
        <p:spPr bwMode="auto">
          <a:xfrm>
            <a:off x="285720" y="214289"/>
            <a:ext cx="2214578" cy="2435825"/>
          </a:xfrm>
          <a:prstGeom prst="rect">
            <a:avLst/>
          </a:prstGeom>
          <a:noFill/>
          <a:ln w="9525">
            <a:noFill/>
            <a:miter lim="800000"/>
            <a:headEnd/>
            <a:tailEnd/>
          </a:ln>
        </p:spPr>
      </p:pic>
      <p:pic>
        <p:nvPicPr>
          <p:cNvPr id="1026" name="Picture 2" descr="D:\VOILIER\SEA PLANET\choix des éoliennes\WS400.jpg"/>
          <p:cNvPicPr>
            <a:picLocks noChangeAspect="1" noChangeArrowheads="1"/>
          </p:cNvPicPr>
          <p:nvPr/>
        </p:nvPicPr>
        <p:blipFill>
          <a:blip r:embed="rId5" cstate="print"/>
          <a:srcRect/>
          <a:stretch>
            <a:fillRect/>
          </a:stretch>
        </p:blipFill>
        <p:spPr bwMode="auto">
          <a:xfrm>
            <a:off x="6643702" y="4201614"/>
            <a:ext cx="2224089" cy="23611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otor éolienne vertical de type Darrieus"/>
          <p:cNvPicPr>
            <a:picLocks noChangeAspect="1" noChangeArrowheads="1"/>
          </p:cNvPicPr>
          <p:nvPr/>
        </p:nvPicPr>
        <p:blipFill>
          <a:blip r:embed="rId3" r:link="rId4" cstate="print"/>
          <a:srcRect/>
          <a:stretch>
            <a:fillRect/>
          </a:stretch>
        </p:blipFill>
        <p:spPr bwMode="auto">
          <a:xfrm>
            <a:off x="1000100" y="214289"/>
            <a:ext cx="7715304" cy="4370583"/>
          </a:xfrm>
          <a:prstGeom prst="rect">
            <a:avLst/>
          </a:prstGeom>
          <a:noFill/>
          <a:ln w="9525">
            <a:noFill/>
            <a:miter lim="800000"/>
            <a:headEnd/>
            <a:tailEnd/>
          </a:ln>
        </p:spPr>
      </p:pic>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25" name="Rectangle 5"/>
          <p:cNvSpPr>
            <a:spLocks noChangeArrowheads="1"/>
          </p:cNvSpPr>
          <p:nvPr/>
        </p:nvSpPr>
        <p:spPr bwMode="auto">
          <a:xfrm>
            <a:off x="0" y="4714884"/>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Avantages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Génératrice pouvant être placée au sol (selon les modèles)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Moins d’encombrement qu’une éolienne "conventionnelle"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Inconvénients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Démarrage difficile contrairement à l'</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5" tooltip="Eolienne de type Savonius"/>
              </a:rPr>
              <a:t> éolienne de type </a:t>
            </a:r>
            <a:r>
              <a:rPr kumimoji="0" lang="fr-FR"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hlinkClick r:id="rId5" tooltip="Eolienne de type Savonius"/>
              </a:rPr>
              <a:t>Savonius</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5" tooltip="Eolienne de type Savonius"/>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Faible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coefficient de puissance (Cp &lt; 0,35)</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additive="base">
                                        <p:cTn id="12" dur="2000" fill="hold"/>
                                        <p:tgtEl>
                                          <p:spTgt spid="30725"/>
                                        </p:tgtEl>
                                        <p:attrNameLst>
                                          <p:attrName>ppt_x</p:attrName>
                                        </p:attrNameLst>
                                      </p:cBhvr>
                                      <p:tavLst>
                                        <p:tav tm="0">
                                          <p:val>
                                            <p:strVal val="#ppt_x"/>
                                          </p:val>
                                        </p:tav>
                                        <p:tav tm="100000">
                                          <p:val>
                                            <p:strVal val="#ppt_x"/>
                                          </p:val>
                                        </p:tav>
                                      </p:tavLst>
                                    </p:anim>
                                    <p:anim calcmode="lin" valueType="num">
                                      <p:cBhvr additive="base">
                                        <p:cTn id="13" dur="20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5429288" cy="654032"/>
          </a:xfrm>
          <a:ln w="28575">
            <a:solidFill>
              <a:srgbClr val="FF0000">
                <a:alpha val="98000"/>
              </a:srgbClr>
            </a:solidFill>
          </a:ln>
        </p:spPr>
        <p:txBody>
          <a:bodyPr>
            <a:normAutofit fontScale="90000"/>
          </a:bodyPr>
          <a:lstStyle/>
          <a:p>
            <a:r>
              <a:rPr lang="fr-FR" b="1" dirty="0" smtClean="0"/>
              <a:t/>
            </a:r>
            <a:br>
              <a:rPr lang="fr-FR" b="1" dirty="0" smtClean="0"/>
            </a:br>
            <a:r>
              <a:rPr lang="fr-FR" b="1" dirty="0" smtClean="0"/>
              <a:t>Montage d'une éolienne</a:t>
            </a:r>
            <a:r>
              <a:rPr lang="fr-FR" dirty="0" smtClean="0"/>
              <a:t/>
            </a:r>
            <a:br>
              <a:rPr lang="fr-FR" dirty="0" smtClean="0"/>
            </a:br>
            <a:endParaRPr lang="fr-FR" dirty="0"/>
          </a:p>
        </p:txBody>
      </p:sp>
      <p:sp>
        <p:nvSpPr>
          <p:cNvPr id="3" name="Espace réservé du contenu 2"/>
          <p:cNvSpPr>
            <a:spLocks noGrp="1"/>
          </p:cNvSpPr>
          <p:nvPr>
            <p:ph idx="1"/>
          </p:nvPr>
        </p:nvSpPr>
        <p:spPr>
          <a:xfrm>
            <a:off x="357158" y="1600201"/>
            <a:ext cx="8429684" cy="3400436"/>
          </a:xfrm>
        </p:spPr>
        <p:txBody>
          <a:bodyPr>
            <a:normAutofit fontScale="85000" lnSpcReduction="10000"/>
          </a:bodyPr>
          <a:lstStyle/>
          <a:p>
            <a:r>
              <a:rPr lang="fr-FR" dirty="0" smtClean="0"/>
              <a:t>La critique la plus fréquente concernant les éoliennes est le bruit dû à un mauvais montage ou un produit de mauvaise qualité.</a:t>
            </a:r>
            <a:br>
              <a:rPr lang="fr-FR" dirty="0" smtClean="0"/>
            </a:br>
            <a:r>
              <a:rPr lang="fr-FR" dirty="0" smtClean="0"/>
              <a:t>Deux types de bruit existent:</a:t>
            </a:r>
          </a:p>
          <a:p>
            <a:pPr lvl="0"/>
            <a:r>
              <a:rPr lang="fr-FR" dirty="0" smtClean="0"/>
              <a:t>Les bruits aérodynamiques (dépendent de l'éolienne).</a:t>
            </a:r>
          </a:p>
          <a:p>
            <a:pPr lvl="0"/>
            <a:r>
              <a:rPr lang="fr-FR" dirty="0" smtClean="0"/>
              <a:t>Les bruits mécaniques (dépendent du montage).</a:t>
            </a:r>
          </a:p>
          <a:p>
            <a:pPr lvl="0">
              <a:buNone/>
            </a:pPr>
            <a:r>
              <a:rPr lang="fr-FR" dirty="0" smtClean="0"/>
              <a:t>Il faudra d'autre part prévoir un support suffisamment solide pour résister à la traînée de l'éolienne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5786478" cy="654032"/>
          </a:xfrm>
          <a:ln w="28575">
            <a:solidFill>
              <a:srgbClr val="FF0000"/>
            </a:solidFill>
          </a:ln>
        </p:spPr>
        <p:txBody>
          <a:bodyPr>
            <a:normAutofit fontScale="90000"/>
          </a:bodyPr>
          <a:lstStyle/>
          <a:p>
            <a:r>
              <a:rPr lang="fr-FR" b="1" dirty="0" smtClean="0"/>
              <a:t/>
            </a:r>
            <a:br>
              <a:rPr lang="fr-FR" b="1" dirty="0" smtClean="0"/>
            </a:br>
            <a:r>
              <a:rPr lang="fr-FR" b="1" dirty="0" smtClean="0"/>
              <a:t>Bruits aérodynamiques</a:t>
            </a:r>
            <a:r>
              <a:rPr lang="fr-FR" dirty="0" smtClean="0"/>
              <a:t/>
            </a:r>
            <a:br>
              <a:rPr lang="fr-FR" dirty="0" smtClean="0"/>
            </a:br>
            <a:endParaRPr lang="fr-FR" dirty="0"/>
          </a:p>
        </p:txBody>
      </p:sp>
      <p:sp>
        <p:nvSpPr>
          <p:cNvPr id="3" name="Espace réservé du contenu 2"/>
          <p:cNvSpPr>
            <a:spLocks noGrp="1"/>
          </p:cNvSpPr>
          <p:nvPr>
            <p:ph idx="1"/>
          </p:nvPr>
        </p:nvSpPr>
        <p:spPr>
          <a:xfrm>
            <a:off x="428596" y="1214422"/>
            <a:ext cx="8358246" cy="5214974"/>
          </a:xfrm>
        </p:spPr>
        <p:txBody>
          <a:bodyPr>
            <a:normAutofit fontScale="77500" lnSpcReduction="20000"/>
          </a:bodyPr>
          <a:lstStyle/>
          <a:p>
            <a:pPr>
              <a:buNone/>
            </a:pPr>
            <a:r>
              <a:rPr lang="fr-FR" dirty="0" smtClean="0"/>
              <a:t>Les bruits aérodynamiques sont dus à  l'échappement de l'air sur les bords de fuite des pales. Pour éviter ces bruits il faut donc préférer les éoliennes qui limitent leur vitesse de rotation (plus elles tournent vite plus elles sont bruyantes). </a:t>
            </a:r>
            <a:br>
              <a:rPr lang="fr-FR" dirty="0" smtClean="0"/>
            </a:br>
            <a:r>
              <a:rPr lang="fr-FR" dirty="0" smtClean="0"/>
              <a:t>Il existe plusieurs techniques pour limiter la vitesse de rotation:</a:t>
            </a:r>
          </a:p>
          <a:p>
            <a:pPr lvl="0"/>
            <a:r>
              <a:rPr lang="fr-FR" dirty="0" smtClean="0"/>
              <a:t>Une des méthodes est la déformation des pales pour réduire la portance dans les vents forts (souvent bruyants).</a:t>
            </a:r>
          </a:p>
          <a:p>
            <a:pPr lvl="0"/>
            <a:r>
              <a:rPr lang="fr-FR" dirty="0" smtClean="0"/>
              <a:t>Une seconde méthode consiste à augmenter le couple moteur par une commande électronique (un courant est envoyé dans la bobine), afin de freiner la vitesse de rotation.</a:t>
            </a:r>
          </a:p>
          <a:p>
            <a:pPr>
              <a:buNone/>
            </a:pPr>
            <a:r>
              <a:rPr lang="fr-FR" dirty="0" smtClean="0"/>
              <a:t>Il faut aussi noter que les éoliennes avec un grand nombre de pales (ex Rutland 913) tirent moins parti de la vitesse du vent et tournent donc naturellement moins vite et sont moins sujet à ce problème.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4546" y="274638"/>
            <a:ext cx="4429156" cy="439718"/>
          </a:xfrm>
          <a:ln w="38100">
            <a:solidFill>
              <a:srgbClr val="FF0000"/>
            </a:solidFill>
          </a:ln>
        </p:spPr>
        <p:txBody>
          <a:bodyPr>
            <a:normAutofit fontScale="90000"/>
          </a:bodyPr>
          <a:lstStyle/>
          <a:p>
            <a:r>
              <a:rPr lang="fr-FR" b="1" dirty="0" smtClean="0"/>
              <a:t/>
            </a:r>
            <a:br>
              <a:rPr lang="fr-FR" b="1" dirty="0" smtClean="0"/>
            </a:br>
            <a:r>
              <a:rPr lang="fr-FR" b="1" dirty="0" smtClean="0"/>
              <a:t>Bruits mécaniques</a:t>
            </a:r>
            <a:r>
              <a:rPr lang="fr-FR" dirty="0" smtClean="0"/>
              <a:t/>
            </a:r>
            <a:br>
              <a:rPr lang="fr-FR" dirty="0" smtClean="0"/>
            </a:br>
            <a:endParaRPr lang="fr-FR" dirty="0"/>
          </a:p>
        </p:txBody>
      </p:sp>
      <p:sp>
        <p:nvSpPr>
          <p:cNvPr id="3" name="Espace réservé du contenu 2"/>
          <p:cNvSpPr>
            <a:spLocks noGrp="1"/>
          </p:cNvSpPr>
          <p:nvPr>
            <p:ph idx="1"/>
          </p:nvPr>
        </p:nvSpPr>
        <p:spPr>
          <a:xfrm>
            <a:off x="500034" y="1142985"/>
            <a:ext cx="8229600" cy="3786213"/>
          </a:xfrm>
        </p:spPr>
        <p:txBody>
          <a:bodyPr>
            <a:normAutofit fontScale="70000" lnSpcReduction="20000"/>
          </a:bodyPr>
          <a:lstStyle/>
          <a:p>
            <a:r>
              <a:rPr lang="fr-FR" dirty="0" smtClean="0"/>
              <a:t>Les bruits mécaniques sont de deux ordres:</a:t>
            </a:r>
            <a:br>
              <a:rPr lang="fr-FR" dirty="0" smtClean="0"/>
            </a:br>
            <a:r>
              <a:rPr lang="fr-FR" dirty="0" smtClean="0"/>
              <a:t>          - Frottement interne des axes en rotation</a:t>
            </a:r>
            <a:br>
              <a:rPr lang="fr-FR" dirty="0" smtClean="0"/>
            </a:br>
            <a:r>
              <a:rPr lang="fr-FR" dirty="0" smtClean="0"/>
              <a:t>          - Phénomène de résonnance amplifiant les vibrations.</a:t>
            </a:r>
            <a:br>
              <a:rPr lang="fr-FR" dirty="0" smtClean="0"/>
            </a:br>
            <a:r>
              <a:rPr lang="fr-FR" b="1" dirty="0" smtClean="0"/>
              <a:t/>
            </a:r>
            <a:br>
              <a:rPr lang="fr-FR" b="1" dirty="0" smtClean="0"/>
            </a:br>
            <a:r>
              <a:rPr lang="fr-FR" dirty="0" smtClean="0"/>
              <a:t>Les frottements internes peuvent être maitrisés par un entretien régulier (graissage, serrage, nettoyage) </a:t>
            </a:r>
            <a:br>
              <a:rPr lang="fr-FR" dirty="0" smtClean="0"/>
            </a:br>
            <a:r>
              <a:rPr lang="fr-FR" dirty="0" smtClean="0"/>
              <a:t>3 silentblocs</a:t>
            </a:r>
          </a:p>
          <a:p>
            <a:r>
              <a:rPr lang="fr-FR" dirty="0" smtClean="0"/>
              <a:t>Les phénomènes de résonnance sont liés à la transmission des vibrations par l'intermédiaire du mât. Le moyen le plus efficace est </a:t>
            </a:r>
            <a:r>
              <a:rPr lang="fr-FR" b="1" dirty="0" smtClean="0"/>
              <a:t>le montage de l'éolienne sur un mât souple en utilisant des silentblocs</a:t>
            </a:r>
            <a:r>
              <a:rPr lang="fr-FR" dirty="0" smtClean="0"/>
              <a:t>.</a:t>
            </a:r>
            <a:br>
              <a:rPr lang="fr-FR" dirty="0" smtClean="0"/>
            </a:br>
            <a:endParaRPr lang="fr-FR" dirty="0"/>
          </a:p>
        </p:txBody>
      </p:sp>
      <p:pic>
        <p:nvPicPr>
          <p:cNvPr id="36866" name="Image 1" descr="http://www.seatronic.fr/conseil/images/eolienne/Platine.jpg"/>
          <p:cNvPicPr>
            <a:picLocks noChangeAspect="1" noChangeArrowheads="1"/>
          </p:cNvPicPr>
          <p:nvPr/>
        </p:nvPicPr>
        <p:blipFill>
          <a:blip r:embed="rId3" cstate="print"/>
          <a:srcRect/>
          <a:stretch>
            <a:fillRect/>
          </a:stretch>
        </p:blipFill>
        <p:spPr bwMode="auto">
          <a:xfrm>
            <a:off x="5286380" y="4500570"/>
            <a:ext cx="3747299" cy="1689105"/>
          </a:xfrm>
          <a:prstGeom prst="rect">
            <a:avLst/>
          </a:prstGeom>
          <a:noFill/>
          <a:ln w="9525">
            <a:noFill/>
            <a:miter lim="800000"/>
            <a:headEnd/>
            <a:tailEnd/>
          </a:ln>
        </p:spPr>
      </p:pic>
      <p:sp>
        <p:nvSpPr>
          <p:cNvPr id="36867" name="AutoShape 3"/>
          <p:cNvSpPr>
            <a:spLocks noChangeArrowheads="1"/>
          </p:cNvSpPr>
          <p:nvPr/>
        </p:nvSpPr>
        <p:spPr bwMode="auto">
          <a:xfrm>
            <a:off x="3357554" y="4214818"/>
            <a:ext cx="1857388" cy="571504"/>
          </a:xfrm>
          <a:prstGeom prst="wedgeEllipseCallout">
            <a:avLst>
              <a:gd name="adj1" fmla="val 72766"/>
              <a:gd name="adj2" fmla="val 65964"/>
            </a:avLst>
          </a:prstGeom>
          <a:solidFill>
            <a:srgbClr val="FFFFFF"/>
          </a:solidFill>
          <a:ln w="9525">
            <a:solidFill>
              <a:srgbClr val="000000"/>
            </a:solidFill>
            <a:miter lim="800000"/>
            <a:headEnd/>
            <a:tailEnd/>
          </a:ln>
        </p:spPr>
        <p:txBody>
          <a:bodyPr vert="horz" wrap="square" lIns="0" tIns="1080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3 silentblocs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6866"/>
                                        </p:tgtEl>
                                        <p:attrNameLst>
                                          <p:attrName>style.visibility</p:attrName>
                                        </p:attrNameLst>
                                      </p:cBhvr>
                                      <p:to>
                                        <p:strVal val="visible"/>
                                      </p:to>
                                    </p:set>
                                    <p:anim calcmode="lin" valueType="num">
                                      <p:cBhvr additive="base">
                                        <p:cTn id="19" dur="2000" fill="hold"/>
                                        <p:tgtEl>
                                          <p:spTgt spid="36866"/>
                                        </p:tgtEl>
                                        <p:attrNameLst>
                                          <p:attrName>ppt_x</p:attrName>
                                        </p:attrNameLst>
                                      </p:cBhvr>
                                      <p:tavLst>
                                        <p:tav tm="0">
                                          <p:val>
                                            <p:strVal val="1+#ppt_w/2"/>
                                          </p:val>
                                        </p:tav>
                                        <p:tav tm="100000">
                                          <p:val>
                                            <p:strVal val="#ppt_x"/>
                                          </p:val>
                                        </p:tav>
                                      </p:tavLst>
                                    </p:anim>
                                    <p:anim calcmode="lin" valueType="num">
                                      <p:cBhvr additive="base">
                                        <p:cTn id="20" dur="20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gtEl>
                                        <p:attrNameLst>
                                          <p:attrName>style.visibility</p:attrName>
                                        </p:attrNameLst>
                                      </p:cBhvr>
                                      <p:to>
                                        <p:strVal val="visible"/>
                                      </p:to>
                                    </p:set>
                                    <p:anim calcmode="lin" valueType="num">
                                      <p:cBhvr additive="base">
                                        <p:cTn id="25" dur="2000" fill="hold"/>
                                        <p:tgtEl>
                                          <p:spTgt spid="36867"/>
                                        </p:tgtEl>
                                        <p:attrNameLst>
                                          <p:attrName>ppt_x</p:attrName>
                                        </p:attrNameLst>
                                      </p:cBhvr>
                                      <p:tavLst>
                                        <p:tav tm="0">
                                          <p:val>
                                            <p:strVal val="#ppt_x"/>
                                          </p:val>
                                        </p:tav>
                                        <p:tav tm="100000">
                                          <p:val>
                                            <p:strVal val="#ppt_x"/>
                                          </p:val>
                                        </p:tav>
                                      </p:tavLst>
                                    </p:anim>
                                    <p:anim calcmode="lin" valueType="num">
                                      <p:cBhvr additive="base">
                                        <p:cTn id="26" dur="20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8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14348" y="785794"/>
          <a:ext cx="7572427" cy="5717078"/>
        </p:xfrm>
        <a:graphic>
          <a:graphicData uri="http://schemas.openxmlformats.org/drawingml/2006/table">
            <a:tbl>
              <a:tblPr/>
              <a:tblGrid>
                <a:gridCol w="1865898"/>
                <a:gridCol w="5706529"/>
              </a:tblGrid>
              <a:tr h="331445">
                <a:tc>
                  <a:txBody>
                    <a:bodyPr/>
                    <a:lstStyle/>
                    <a:p>
                      <a:pPr algn="ctr">
                        <a:lnSpc>
                          <a:spcPct val="115000"/>
                        </a:lnSpc>
                        <a:spcAft>
                          <a:spcPts val="0"/>
                        </a:spcAft>
                      </a:pPr>
                      <a:r>
                        <a:rPr lang="fr-FR" sz="1800" b="1" dirty="0">
                          <a:latin typeface="Arial" pitchFamily="34" charset="0"/>
                          <a:ea typeface="Times New Roman"/>
                          <a:cs typeface="Arial" pitchFamily="34" charset="0"/>
                        </a:rPr>
                        <a:t>Caractéristiques</a:t>
                      </a:r>
                      <a:endParaRPr lang="fr-FR" sz="1800" dirty="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b="1">
                          <a:latin typeface="Arial" pitchFamily="34" charset="0"/>
                          <a:ea typeface="Times New Roman"/>
                          <a:cs typeface="Arial" pitchFamily="34" charset="0"/>
                        </a:rPr>
                        <a:t>Commentaires</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r>
              <a:tr h="742046">
                <a:tc>
                  <a:txBody>
                    <a:bodyPr/>
                    <a:lstStyle/>
                    <a:p>
                      <a:pPr algn="ctr">
                        <a:lnSpc>
                          <a:spcPct val="115000"/>
                        </a:lnSpc>
                        <a:spcAft>
                          <a:spcPts val="0"/>
                        </a:spcAft>
                      </a:pPr>
                      <a:r>
                        <a:rPr lang="fr-FR" sz="1800" b="1" dirty="0">
                          <a:latin typeface="Arial" pitchFamily="34" charset="0"/>
                          <a:ea typeface="Times New Roman"/>
                          <a:cs typeface="Arial" pitchFamily="34" charset="0"/>
                        </a:rPr>
                        <a:t>Diamètre du rotor</a:t>
                      </a:r>
                      <a:endParaRPr lang="fr-FR" sz="1800" dirty="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La puissance maxi d'une éolienne est proportionnelle au diamètre. Pour une utilisation marine les diamètres varient de 0.8 m à 1.4 m.</a:t>
                      </a:r>
                    </a:p>
                  </a:txBody>
                  <a:tcPr marL="19050" marR="19050" marT="19050" marB="19050" anchor="ctr">
                    <a:lnL>
                      <a:noFill/>
                    </a:lnL>
                    <a:lnR>
                      <a:noFill/>
                    </a:lnR>
                    <a:lnT>
                      <a:noFill/>
                    </a:lnT>
                    <a:lnB>
                      <a:noFill/>
                    </a:lnB>
                    <a:solidFill>
                      <a:srgbClr val="FFFFFF"/>
                    </a:solidFill>
                  </a:tcPr>
                </a:tc>
              </a:tr>
              <a:tr h="742046">
                <a:tc>
                  <a:txBody>
                    <a:bodyPr/>
                    <a:lstStyle/>
                    <a:p>
                      <a:pPr algn="ctr">
                        <a:lnSpc>
                          <a:spcPct val="115000"/>
                        </a:lnSpc>
                        <a:spcAft>
                          <a:spcPts val="0"/>
                        </a:spcAft>
                      </a:pPr>
                      <a:r>
                        <a:rPr lang="fr-FR" sz="1800" b="1">
                          <a:latin typeface="Arial" pitchFamily="34" charset="0"/>
                          <a:ea typeface="Times New Roman"/>
                          <a:cs typeface="Arial" pitchFamily="34" charset="0"/>
                        </a:rPr>
                        <a:t>Vitesse de démarrage</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Vitesse du vent minimum pour la mise en rotation des pales. </a:t>
                      </a:r>
                    </a:p>
                  </a:txBody>
                  <a:tcPr marL="19050" marR="19050" marT="19050" marB="19050" anchor="ctr">
                    <a:lnL>
                      <a:noFill/>
                    </a:lnL>
                    <a:lnR>
                      <a:noFill/>
                    </a:lnR>
                    <a:lnT>
                      <a:noFill/>
                    </a:lnT>
                    <a:lnB>
                      <a:noFill/>
                    </a:lnB>
                    <a:solidFill>
                      <a:srgbClr val="FFFFFF"/>
                    </a:solidFill>
                  </a:tcPr>
                </a:tc>
              </a:tr>
              <a:tr h="407398">
                <a:tc>
                  <a:txBody>
                    <a:bodyPr/>
                    <a:lstStyle/>
                    <a:p>
                      <a:pPr algn="ctr">
                        <a:lnSpc>
                          <a:spcPct val="115000"/>
                        </a:lnSpc>
                        <a:spcAft>
                          <a:spcPts val="0"/>
                        </a:spcAft>
                      </a:pPr>
                      <a:r>
                        <a:rPr lang="fr-FR" sz="1800" b="1">
                          <a:latin typeface="Arial" pitchFamily="34" charset="0"/>
                          <a:ea typeface="Times New Roman"/>
                          <a:cs typeface="Arial" pitchFamily="34" charset="0"/>
                        </a:rPr>
                        <a:t>Axe de rotation</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Vertical ou horizontal</a:t>
                      </a:r>
                    </a:p>
                  </a:txBody>
                  <a:tcPr marL="19050" marR="19050" marT="19050" marB="19050" anchor="ctr">
                    <a:lnL>
                      <a:noFill/>
                    </a:lnL>
                    <a:lnR>
                      <a:noFill/>
                    </a:lnR>
                    <a:lnT>
                      <a:noFill/>
                    </a:lnT>
                    <a:lnB>
                      <a:noFill/>
                    </a:lnB>
                    <a:solidFill>
                      <a:srgbClr val="FFFFFF"/>
                    </a:solidFill>
                  </a:tcPr>
                </a:tc>
              </a:tr>
              <a:tr h="407398">
                <a:tc>
                  <a:txBody>
                    <a:bodyPr/>
                    <a:lstStyle/>
                    <a:p>
                      <a:pPr algn="ctr">
                        <a:lnSpc>
                          <a:spcPct val="115000"/>
                        </a:lnSpc>
                        <a:spcAft>
                          <a:spcPts val="0"/>
                        </a:spcAft>
                      </a:pPr>
                      <a:r>
                        <a:rPr lang="fr-FR" sz="1800" b="1">
                          <a:latin typeface="Arial" pitchFamily="34" charset="0"/>
                          <a:ea typeface="Times New Roman"/>
                          <a:cs typeface="Arial" pitchFamily="34" charset="0"/>
                        </a:rPr>
                        <a:t>Vitesse de rotation</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Lente ou rapide (avec le bruit correspondant)</a:t>
                      </a:r>
                    </a:p>
                  </a:txBody>
                  <a:tcPr marL="19050" marR="19050" marT="19050" marB="19050" anchor="ctr">
                    <a:lnL>
                      <a:noFill/>
                    </a:lnL>
                    <a:lnR>
                      <a:noFill/>
                    </a:lnR>
                    <a:lnT>
                      <a:noFill/>
                    </a:lnT>
                    <a:lnB>
                      <a:noFill/>
                    </a:lnB>
                    <a:solidFill>
                      <a:srgbClr val="FFFFFF"/>
                    </a:solidFill>
                  </a:tcPr>
                </a:tc>
              </a:tr>
              <a:tr h="407398">
                <a:tc>
                  <a:txBody>
                    <a:bodyPr/>
                    <a:lstStyle/>
                    <a:p>
                      <a:pPr algn="ctr">
                        <a:lnSpc>
                          <a:spcPct val="115000"/>
                        </a:lnSpc>
                        <a:spcAft>
                          <a:spcPts val="0"/>
                        </a:spcAft>
                      </a:pPr>
                      <a:r>
                        <a:rPr lang="fr-FR" sz="1800" b="1">
                          <a:latin typeface="Arial" pitchFamily="34" charset="0"/>
                          <a:ea typeface="Times New Roman"/>
                          <a:cs typeface="Arial" pitchFamily="34" charset="0"/>
                        </a:rPr>
                        <a:t>Coef. de Puissance</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Suivant le type d’éolienne de 0,2 à 0,5</a:t>
                      </a:r>
                    </a:p>
                  </a:txBody>
                  <a:tcPr marL="19050" marR="19050" marT="19050" marB="19050" anchor="ctr">
                    <a:lnL>
                      <a:noFill/>
                    </a:lnL>
                    <a:lnR>
                      <a:noFill/>
                    </a:lnR>
                    <a:lnT>
                      <a:noFill/>
                    </a:lnT>
                    <a:lnB>
                      <a:noFill/>
                    </a:lnB>
                    <a:solidFill>
                      <a:srgbClr val="FFFFFF"/>
                    </a:solidFill>
                  </a:tcPr>
                </a:tc>
              </a:tr>
              <a:tr h="742046">
                <a:tc>
                  <a:txBody>
                    <a:bodyPr/>
                    <a:lstStyle/>
                    <a:p>
                      <a:pPr algn="ctr">
                        <a:lnSpc>
                          <a:spcPct val="115000"/>
                        </a:lnSpc>
                        <a:spcAft>
                          <a:spcPts val="0"/>
                        </a:spcAft>
                      </a:pPr>
                      <a:r>
                        <a:rPr lang="fr-FR" sz="1800" b="1">
                          <a:latin typeface="Arial" pitchFamily="34" charset="0"/>
                          <a:ea typeface="Times New Roman"/>
                          <a:cs typeface="Arial" pitchFamily="34" charset="0"/>
                        </a:rPr>
                        <a:t>Production à 12 nœuds de vent</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Tranche de vitesse de vent la plus courante durant laquelle on recherche la meilleure efficacité</a:t>
                      </a:r>
                    </a:p>
                  </a:txBody>
                  <a:tcPr marL="19050" marR="19050" marT="19050" marB="19050" anchor="ctr">
                    <a:lnL>
                      <a:noFill/>
                    </a:lnL>
                    <a:lnR>
                      <a:noFill/>
                    </a:lnR>
                    <a:lnT>
                      <a:noFill/>
                    </a:lnT>
                    <a:lnB>
                      <a:noFill/>
                    </a:lnB>
                    <a:solidFill>
                      <a:srgbClr val="FFFFFF"/>
                    </a:solidFill>
                  </a:tcPr>
                </a:tc>
              </a:tr>
              <a:tr h="407398">
                <a:tc>
                  <a:txBody>
                    <a:bodyPr/>
                    <a:lstStyle/>
                    <a:p>
                      <a:pPr algn="ctr">
                        <a:lnSpc>
                          <a:spcPct val="115000"/>
                        </a:lnSpc>
                        <a:spcAft>
                          <a:spcPts val="0"/>
                        </a:spcAft>
                      </a:pPr>
                      <a:r>
                        <a:rPr lang="fr-FR" sz="1800" b="1">
                          <a:latin typeface="Arial" pitchFamily="34" charset="0"/>
                          <a:ea typeface="Times New Roman"/>
                          <a:cs typeface="Arial" pitchFamily="34" charset="0"/>
                        </a:rPr>
                        <a:t>Prix total</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Tenir compte des coûts du montage</a:t>
                      </a:r>
                    </a:p>
                  </a:txBody>
                  <a:tcPr marL="19050" marR="19050" marT="19050" marB="19050" anchor="ctr">
                    <a:lnL>
                      <a:noFill/>
                    </a:lnL>
                    <a:lnR>
                      <a:noFill/>
                    </a:lnR>
                    <a:lnT>
                      <a:noFill/>
                    </a:lnT>
                    <a:lnB>
                      <a:noFill/>
                    </a:lnB>
                    <a:solidFill>
                      <a:srgbClr val="FFFFFF"/>
                    </a:solidFill>
                  </a:tcPr>
                </a:tc>
              </a:tr>
              <a:tr h="742046">
                <a:tc>
                  <a:txBody>
                    <a:bodyPr/>
                    <a:lstStyle/>
                    <a:p>
                      <a:pPr algn="ctr">
                        <a:lnSpc>
                          <a:spcPct val="115000"/>
                        </a:lnSpc>
                        <a:spcAft>
                          <a:spcPts val="0"/>
                        </a:spcAft>
                      </a:pPr>
                      <a:r>
                        <a:rPr lang="fr-FR" sz="1800" b="1">
                          <a:latin typeface="Arial" pitchFamily="34" charset="0"/>
                          <a:ea typeface="Times New Roman"/>
                          <a:cs typeface="Arial" pitchFamily="34" charset="0"/>
                        </a:rPr>
                        <a:t>Puissance Maxi</a:t>
                      </a:r>
                      <a:endParaRPr lang="fr-FR" sz="180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800" dirty="0">
                          <a:latin typeface="Arial" pitchFamily="34" charset="0"/>
                          <a:ea typeface="Times New Roman"/>
                          <a:cs typeface="Arial" pitchFamily="34" charset="0"/>
                        </a:rPr>
                        <a:t>de 200 à 400 W. Toutefois cette valeur doit être associée à une vitesse de vent. </a:t>
                      </a:r>
                    </a:p>
                  </a:txBody>
                  <a:tcPr marL="19050" marR="19050" marT="19050" marB="19050" anchor="ctr">
                    <a:lnL>
                      <a:noFill/>
                    </a:lnL>
                    <a:lnR>
                      <a:noFill/>
                    </a:lnR>
                    <a:lnT>
                      <a:noFill/>
                    </a:lnT>
                    <a:lnB>
                      <a:noFill/>
                    </a:lnB>
                    <a:solidFill>
                      <a:srgbClr val="FFFFFF"/>
                    </a:solidFill>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 name="Connecteur droit 4"/>
          <p:cNvCxnSpPr/>
          <p:nvPr/>
        </p:nvCxnSpPr>
        <p:spPr>
          <a:xfrm>
            <a:off x="714348" y="785794"/>
            <a:ext cx="75724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714348" y="2786058"/>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714348" y="3214686"/>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714348" y="3857628"/>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14348" y="4500570"/>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14348" y="5286388"/>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14348" y="5715016"/>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14348" y="6500834"/>
            <a:ext cx="75724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14348" y="1142984"/>
            <a:ext cx="75724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14348" y="2071678"/>
            <a:ext cx="7572428"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2142378" y="3643314"/>
            <a:ext cx="5714246" cy="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284990" y="3642520"/>
            <a:ext cx="571504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5430050" y="3642520"/>
            <a:ext cx="571504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50" name="Rectangle 2"/>
          <p:cNvSpPr>
            <a:spLocks noChangeArrowheads="1"/>
          </p:cNvSpPr>
          <p:nvPr/>
        </p:nvSpPr>
        <p:spPr bwMode="auto">
          <a:xfrm>
            <a:off x="1928794" y="142852"/>
            <a:ext cx="5367175" cy="461665"/>
          </a:xfrm>
          <a:prstGeom prst="rect">
            <a:avLst/>
          </a:prstGeom>
          <a:noFill/>
          <a:ln w="28575">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Récapitulation des caractéristiques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57158" y="1071546"/>
            <a:ext cx="835824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Remarque 1</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éoliennes qui ont le meilleur coefficient de puissance (tripales rapides) sont aussi les plus bruyantes et les plus onéreuses à installer. Comme le vent est gratuit, c’est plutôt le rapport puissance nominale / Coût total d’installation qui doit pris en compte.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Remarque 2</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 vent arrière et dans les régions à vent faible (été en Méditerranée) l’énergie éolienne peut être complétée efficacement par d’autres sources d’énergies renouvelables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Hydro générateurs durant les traversées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Panneaux solaires au mouillage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1" nodeType="clickEffect">
                                  <p:stCondLst>
                                    <p:cond delay="0"/>
                                  </p:stCondLst>
                                  <p:childTnLst>
                                    <p:set>
                                      <p:cBhvr override="childStyle">
                                        <p:cTn id="6" dur="indefinite"/>
                                        <p:tgtEl>
                                          <p:spTgt spid="44033"/>
                                        </p:tgtEl>
                                        <p:attrNameLst>
                                          <p:attrName>style.fontStyle</p:attrName>
                                        </p:attrNameLst>
                                      </p:cBhvr>
                                      <p:to>
                                        <p:strVal val="normal"/>
                                      </p:to>
                                    </p:set>
                                    <p:set>
                                      <p:cBhvr override="childStyle">
                                        <p:cTn id="7" dur="indefinite"/>
                                        <p:tgtEl>
                                          <p:spTgt spid="44033"/>
                                        </p:tgtEl>
                                        <p:attrNameLst>
                                          <p:attrName>style.fontWeight</p:attrName>
                                        </p:attrNameLst>
                                      </p:cBhvr>
                                      <p:to>
                                        <p:strVal val="bold"/>
                                      </p:to>
                                    </p:set>
                                    <p:set>
                                      <p:cBhvr override="childStyle">
                                        <p:cTn id="8" dur="indefinite"/>
                                        <p:tgtEl>
                                          <p:spTgt spid="44033"/>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659618"/>
          <a:ext cx="9144003" cy="6041147"/>
        </p:xfrm>
        <a:graphic>
          <a:graphicData uri="http://schemas.openxmlformats.org/drawingml/2006/table">
            <a:tbl>
              <a:tblPr/>
              <a:tblGrid>
                <a:gridCol w="913846"/>
                <a:gridCol w="1032160"/>
                <a:gridCol w="685230"/>
                <a:gridCol w="793684"/>
                <a:gridCol w="705565"/>
                <a:gridCol w="645175"/>
                <a:gridCol w="665512"/>
                <a:gridCol w="574927"/>
                <a:gridCol w="728365"/>
                <a:gridCol w="611285"/>
                <a:gridCol w="524399"/>
                <a:gridCol w="638398"/>
                <a:gridCol w="625457"/>
              </a:tblGrid>
              <a:tr h="668402">
                <a:tc>
                  <a:txBody>
                    <a:bodyPr/>
                    <a:lstStyle/>
                    <a:p>
                      <a:pPr algn="ctr">
                        <a:lnSpc>
                          <a:spcPct val="115000"/>
                        </a:lnSpc>
                        <a:spcAft>
                          <a:spcPts val="0"/>
                        </a:spcAft>
                      </a:pPr>
                      <a:r>
                        <a:rPr lang="fr-FR" sz="1200" b="1" dirty="0">
                          <a:solidFill>
                            <a:srgbClr val="000000"/>
                          </a:solidFill>
                          <a:latin typeface="Arial" pitchFamily="34" charset="0"/>
                          <a:ea typeface="Times New Roman"/>
                          <a:cs typeface="Arial" pitchFamily="34" charset="0"/>
                        </a:rPr>
                        <a:t>type</a:t>
                      </a:r>
                      <a:r>
                        <a:rPr lang="fr-FR" sz="1200" dirty="0">
                          <a:latin typeface="Arial" pitchFamily="34" charset="0"/>
                          <a:ea typeface="Times New Roman"/>
                          <a:cs typeface="Arial" pitchFamily="34" charset="0"/>
                        </a:rPr>
                        <a:t/>
                      </a:r>
                      <a:br>
                        <a:rPr lang="fr-FR" sz="1200" dirty="0">
                          <a:latin typeface="Arial" pitchFamily="34" charset="0"/>
                          <a:ea typeface="Times New Roman"/>
                          <a:cs typeface="Arial" pitchFamily="34" charset="0"/>
                        </a:rPr>
                      </a:br>
                      <a:r>
                        <a:rPr lang="fr-FR" sz="1200" dirty="0">
                          <a:latin typeface="Arial" pitchFamily="34" charset="0"/>
                          <a:ea typeface="Times New Roman"/>
                          <a:cs typeface="Arial" pitchFamily="34" charset="0"/>
                        </a:rPr>
                        <a:t/>
                      </a:r>
                      <a:br>
                        <a:rPr lang="fr-FR" sz="1200" dirty="0">
                          <a:latin typeface="Arial" pitchFamily="34" charset="0"/>
                          <a:ea typeface="Times New Roman"/>
                          <a:cs typeface="Arial" pitchFamily="34" charset="0"/>
                        </a:rPr>
                      </a:b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modèle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50" b="1" dirty="0">
                          <a:solidFill>
                            <a:srgbClr val="000000"/>
                          </a:solidFill>
                          <a:latin typeface="Arial" pitchFamily="34" charset="0"/>
                          <a:ea typeface="Times New Roman"/>
                          <a:cs typeface="Arial" pitchFamily="34" charset="0"/>
                        </a:rPr>
                        <a:t>puissance nominale à 24 nœuds</a:t>
                      </a:r>
                      <a:endParaRPr lang="fr-FR" sz="105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ampères à 40 nœuds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ampères à 12 nœuds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dirty="0">
                          <a:solidFill>
                            <a:srgbClr val="000000"/>
                          </a:solidFill>
                          <a:latin typeface="Arial" pitchFamily="34" charset="0"/>
                          <a:ea typeface="Times New Roman"/>
                          <a:cs typeface="Arial" pitchFamily="34" charset="0"/>
                        </a:rPr>
                        <a:t>diamètre</a:t>
                      </a:r>
                      <a:endParaRPr lang="fr-FR" sz="11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50" b="1" dirty="0">
                          <a:solidFill>
                            <a:srgbClr val="000000"/>
                          </a:solidFill>
                          <a:latin typeface="Arial" pitchFamily="34" charset="0"/>
                          <a:ea typeface="Times New Roman"/>
                          <a:cs typeface="Arial" pitchFamily="34" charset="0"/>
                        </a:rPr>
                        <a:t>hauteur ou rayon d'évitage</a:t>
                      </a:r>
                      <a:endParaRPr lang="fr-FR" sz="105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poids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b="1" dirty="0">
                          <a:solidFill>
                            <a:srgbClr val="000000"/>
                          </a:solidFill>
                          <a:latin typeface="Arial" pitchFamily="34" charset="0"/>
                          <a:ea typeface="Times New Roman"/>
                          <a:cs typeface="Arial" pitchFamily="34" charset="0"/>
                        </a:rPr>
                        <a:t>régulateur</a:t>
                      </a:r>
                      <a:endParaRPr lang="fr-FR" sz="11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prix appro.</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prix régula.</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prix support</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Arial" pitchFamily="34" charset="0"/>
                          <a:ea typeface="Times New Roman"/>
                          <a:cs typeface="Arial" pitchFamily="34" charset="0"/>
                        </a:rPr>
                        <a:t>taille voilier</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15000"/>
                        </a:lnSpc>
                        <a:spcAft>
                          <a:spcPts val="0"/>
                        </a:spcAft>
                      </a:pP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gridSpan="2">
                  <a:txBody>
                    <a:bodyPr/>
                    <a:lstStyle/>
                    <a:p>
                      <a:pPr>
                        <a:lnSpc>
                          <a:spcPct val="115000"/>
                        </a:lnSpc>
                        <a:spcAft>
                          <a:spcPts val="0"/>
                        </a:spcAft>
                      </a:pPr>
                      <a:r>
                        <a:rPr lang="fr-FR" sz="1200" b="1">
                          <a:solidFill>
                            <a:srgbClr val="000000"/>
                          </a:solidFill>
                          <a:latin typeface="Arial" pitchFamily="34" charset="0"/>
                          <a:ea typeface="Times New Roman"/>
                          <a:cs typeface="Arial" pitchFamily="34" charset="0"/>
                        </a:rPr>
                        <a:t>Savonius à axe vertical</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3" action="ppaction://hlinksldjump"/>
                        </a:rPr>
                        <a:t>ATMB 500</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19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1,6 Amp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0,6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20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31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3,65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incorporé</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780 €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90 €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4" action="ppaction://hlinksldjump"/>
                        </a:rPr>
                        <a:t>ATMB 1000</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1,5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20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31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3,65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incorporé</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920 €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110 €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10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gridSpan="2">
                  <a:txBody>
                    <a:bodyPr/>
                    <a:lstStyle/>
                    <a:p>
                      <a:pPr>
                        <a:lnSpc>
                          <a:spcPct val="115000"/>
                        </a:lnSpc>
                        <a:spcAft>
                          <a:spcPts val="0"/>
                        </a:spcAft>
                      </a:pPr>
                      <a:r>
                        <a:rPr lang="fr-FR" sz="1200" b="1">
                          <a:solidFill>
                            <a:srgbClr val="000000"/>
                          </a:solidFill>
                          <a:latin typeface="Arial" pitchFamily="34" charset="0"/>
                          <a:ea typeface="Times New Roman"/>
                          <a:cs typeface="Arial" pitchFamily="34" charset="0"/>
                        </a:rPr>
                        <a:t>Darrieus à axe vertical</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err="1">
                          <a:solidFill>
                            <a:srgbClr val="000000"/>
                          </a:solidFill>
                          <a:latin typeface="Arial" pitchFamily="34" charset="0"/>
                          <a:ea typeface="Times New Roman"/>
                          <a:cs typeface="Arial" pitchFamily="34" charset="0"/>
                          <a:hlinkClick r:id="rId5" action="ppaction://hlinksldjump"/>
                        </a:rPr>
                        <a:t>Dinelli</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300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gridSpan="3">
                  <a:txBody>
                    <a:bodyPr/>
                    <a:lstStyle/>
                    <a:p>
                      <a:pPr>
                        <a:lnSpc>
                          <a:spcPct val="115000"/>
                        </a:lnSpc>
                        <a:spcAft>
                          <a:spcPts val="0"/>
                        </a:spcAft>
                      </a:pPr>
                      <a:r>
                        <a:rPr lang="fr-FR" sz="1200" b="1">
                          <a:solidFill>
                            <a:srgbClr val="000000"/>
                          </a:solidFill>
                          <a:latin typeface="Arial" pitchFamily="34" charset="0"/>
                          <a:ea typeface="Times New Roman"/>
                          <a:cs typeface="Arial" pitchFamily="34" charset="0"/>
                        </a:rPr>
                        <a:t>Multipales lentes à axe horizontal</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72">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6" action="ppaction://hlinksldjump"/>
                        </a:rPr>
                        <a:t>AEROGEN 2</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0,5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58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LVM 2 TB 12</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220 €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72">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7" action="ppaction://hlinksldjump"/>
                        </a:rPr>
                        <a:t>AEROGEN 4</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240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20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1,5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87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48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LVM 2 TB 12</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1 300 €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220 €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10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72">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8" action="ppaction://hlinksldjump"/>
                        </a:rPr>
                        <a:t>AEROGEN 6</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420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35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122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LVM 2 TB 12</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1 800 €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220 €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450 €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14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pas variable</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9" action="ppaction://hlinksldjump"/>
                        </a:rPr>
                        <a:t>D 400</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500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41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110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58,5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6 TB</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1 900 €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290 €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450 €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92">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u="sng" dirty="0">
                          <a:solidFill>
                            <a:srgbClr val="000000"/>
                          </a:solidFill>
                          <a:latin typeface="Arial" pitchFamily="34" charset="0"/>
                          <a:ea typeface="Times New Roman"/>
                          <a:cs typeface="Arial" pitchFamily="34" charset="0"/>
                          <a:hlinkClick r:id="rId10" action="ppaction://hlinksldjump"/>
                        </a:rPr>
                        <a:t>RUTLAND 913</a:t>
                      </a:r>
                      <a:endParaRPr lang="fr-FR" sz="11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300 W</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18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2,5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91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58,5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10,5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880 €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gridSpan="3">
                  <a:txBody>
                    <a:bodyPr/>
                    <a:lstStyle/>
                    <a:p>
                      <a:pPr>
                        <a:lnSpc>
                          <a:spcPct val="115000"/>
                        </a:lnSpc>
                        <a:spcAft>
                          <a:spcPts val="0"/>
                        </a:spcAft>
                      </a:pPr>
                      <a:r>
                        <a:rPr lang="fr-FR" sz="1200" b="1">
                          <a:solidFill>
                            <a:srgbClr val="000000"/>
                          </a:solidFill>
                          <a:latin typeface="Arial" pitchFamily="34" charset="0"/>
                          <a:ea typeface="Times New Roman"/>
                          <a:cs typeface="Arial" pitchFamily="34" charset="0"/>
                        </a:rPr>
                        <a:t>Tripales rapides à axe horizontal</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09">
                <a:tc>
                  <a:txBody>
                    <a:bodyPr/>
                    <a:lstStyle/>
                    <a:p>
                      <a:pPr algn="ctr">
                        <a:lnSpc>
                          <a:spcPct val="115000"/>
                        </a:lnSpc>
                        <a:spcAft>
                          <a:spcPts val="0"/>
                        </a:spcAft>
                      </a:pPr>
                      <a:r>
                        <a:rPr lang="fr-FR" sz="1200" dirty="0">
                          <a:solidFill>
                            <a:srgbClr val="000000"/>
                          </a:solidFill>
                          <a:latin typeface="Arial" pitchFamily="34" charset="0"/>
                          <a:ea typeface="Times New Roman"/>
                          <a:cs typeface="Arial" pitchFamily="34" charset="0"/>
                        </a:rPr>
                        <a:t>3 pales</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u="sng" dirty="0">
                          <a:solidFill>
                            <a:srgbClr val="000000"/>
                          </a:solidFill>
                          <a:latin typeface="Arial" pitchFamily="34" charset="0"/>
                          <a:ea typeface="Times New Roman"/>
                          <a:cs typeface="Arial" pitchFamily="34" charset="0"/>
                          <a:hlinkClick r:id="rId11" action="ppaction://hlinksldjump"/>
                        </a:rPr>
                        <a:t>Air X Marine 400</a:t>
                      </a:r>
                      <a:endParaRPr lang="fr-FR" sz="105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Arial" pitchFamily="34" charset="0"/>
                          <a:ea typeface="Times New Roman"/>
                          <a:cs typeface="Arial" pitchFamily="34" charset="0"/>
                        </a:rPr>
                        <a:t>400 W </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40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114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60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incorporé</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1 400 €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05">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12" action="ppaction://hlinksldjump"/>
                        </a:rPr>
                        <a:t>Air </a:t>
                      </a:r>
                      <a:r>
                        <a:rPr lang="fr-FR" sz="1200" u="sng" dirty="0" err="1">
                          <a:solidFill>
                            <a:srgbClr val="000000"/>
                          </a:solidFill>
                          <a:latin typeface="Arial" pitchFamily="34" charset="0"/>
                          <a:ea typeface="Times New Roman"/>
                          <a:cs typeface="Arial" pitchFamily="34" charset="0"/>
                          <a:hlinkClick r:id="rId12" action="ppaction://hlinksldjump"/>
                        </a:rPr>
                        <a:t>Breeze</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500 W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70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5,2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115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67,5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incorporé</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1 000 €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600 €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12 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29">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 3 pales</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00000"/>
                          </a:solidFill>
                          <a:latin typeface="Arial" pitchFamily="34" charset="0"/>
                          <a:ea typeface="Times New Roman"/>
                          <a:cs typeface="Arial" pitchFamily="34" charset="0"/>
                          <a:hlinkClick r:id="rId13" action="ppaction://hlinksldjump"/>
                        </a:rPr>
                        <a:t>WS 400</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400 W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38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7,8 Amp</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140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75 cm</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15 Kg</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solidFill>
                            <a:srgbClr val="000000"/>
                          </a:solidFill>
                          <a:latin typeface="Arial" pitchFamily="34" charset="0"/>
                          <a:ea typeface="Times New Roman"/>
                          <a:cs typeface="Arial" pitchFamily="34" charset="0"/>
                        </a:rPr>
                        <a:t>incorporé</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800 €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FR" sz="1200">
                        <a:solidFill>
                          <a:srgbClr val="000000"/>
                        </a:solidFill>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Arial" pitchFamily="34" charset="0"/>
                          <a:ea typeface="Times New Roman"/>
                          <a:cs typeface="Arial" pitchFamily="34" charset="0"/>
                        </a:rPr>
                        <a:t>450 €</a:t>
                      </a:r>
                      <a:endParaRPr lang="fr-FR" sz="120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Arial" pitchFamily="34" charset="0"/>
                          <a:ea typeface="Times New Roman"/>
                          <a:cs typeface="Arial" pitchFamily="34" charset="0"/>
                        </a:rPr>
                        <a:t>14  m</a:t>
                      </a:r>
                      <a:endParaRPr lang="fr-FR" sz="1200" dirty="0">
                        <a:latin typeface="Arial" pitchFamily="34" charset="0"/>
                        <a:ea typeface="Times New Roman"/>
                        <a:cs typeface="Arial" pitchFamily="34" charset="0"/>
                      </a:endParaRPr>
                    </a:p>
                  </a:txBody>
                  <a:tcPr marL="12324" marR="12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00232" y="142852"/>
            <a:ext cx="5786478" cy="369332"/>
          </a:xfrm>
          <a:prstGeom prst="rect">
            <a:avLst/>
          </a:prstGeom>
          <a:ln w="28575">
            <a:solidFill>
              <a:srgbClr val="FF0000"/>
            </a:solidFill>
          </a:ln>
        </p:spPr>
        <p:txBody>
          <a:bodyPr wrap="square">
            <a:spAutoFit/>
          </a:bodyPr>
          <a:lstStyle/>
          <a:p>
            <a:r>
              <a:rPr lang="fr-FR" b="1" dirty="0" smtClean="0"/>
              <a:t>COMPARATIF DES EOLIENNES DE BORD COMMERCIALISEES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p:cNvGraphicFramePr>
          <p:nvPr/>
        </p:nvGraphicFramePr>
        <p:xfrm>
          <a:off x="1214414" y="1"/>
          <a:ext cx="6858048"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1"/>
          <p:cNvGraphicFramePr>
            <a:graphicFrameLocks/>
          </p:cNvGraphicFramePr>
          <p:nvPr/>
        </p:nvGraphicFramePr>
        <p:xfrm>
          <a:off x="1571604" y="0"/>
          <a:ext cx="6357982"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073" name="AutoShape 25"/>
          <p:cNvSpPr>
            <a:spLocks noChangeArrowheads="1"/>
          </p:cNvSpPr>
          <p:nvPr/>
        </p:nvSpPr>
        <p:spPr bwMode="auto">
          <a:xfrm>
            <a:off x="5786446" y="5981700"/>
            <a:ext cx="750888" cy="876300"/>
          </a:xfrm>
          <a:prstGeom prst="upArrowCallout">
            <a:avLst>
              <a:gd name="adj1" fmla="val 25000"/>
              <a:gd name="adj2" fmla="val 25000"/>
              <a:gd name="adj3" fmla="val 19450"/>
              <a:gd name="adj4" fmla="val 66667"/>
            </a:avLst>
          </a:prstGeom>
          <a:solidFill>
            <a:srgbClr val="FFFFFF"/>
          </a:solidFill>
          <a:ln w="12700">
            <a:solidFill>
              <a:srgbClr val="FF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Vitesse de vent la plus courante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4" name="AutoShape 26"/>
          <p:cNvCxnSpPr>
            <a:cxnSpLocks noChangeShapeType="1"/>
            <a:stCxn id="2073" idx="0"/>
          </p:cNvCxnSpPr>
          <p:nvPr/>
        </p:nvCxnSpPr>
        <p:spPr bwMode="auto">
          <a:xfrm rot="5400000" flipH="1" flipV="1">
            <a:off x="4090595" y="3857221"/>
            <a:ext cx="4195774" cy="53184"/>
          </a:xfrm>
          <a:prstGeom prst="straightConnector1">
            <a:avLst/>
          </a:prstGeom>
          <a:noFill/>
          <a:ln w="19050">
            <a:solidFill>
              <a:srgbClr val="FF0000"/>
            </a:solidFill>
            <a:round/>
            <a:headEnd/>
            <a:tailEnd type="triangle" w="med" len="med"/>
          </a:ln>
        </p:spPr>
      </p:cxnSp>
      <p:sp>
        <p:nvSpPr>
          <p:cNvPr id="2075" name="AutoShape 27"/>
          <p:cNvSpPr>
            <a:spLocks noChangeArrowheads="1"/>
          </p:cNvSpPr>
          <p:nvPr/>
        </p:nvSpPr>
        <p:spPr bwMode="auto">
          <a:xfrm>
            <a:off x="8107363" y="1428736"/>
            <a:ext cx="1036637" cy="501650"/>
          </a:xfrm>
          <a:prstGeom prst="wedgeRectCallout">
            <a:avLst>
              <a:gd name="adj1" fmla="val -90870"/>
              <a:gd name="adj2" fmla="val 31394"/>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7</a:t>
            </a:r>
            <a:r>
              <a:rPr lang="fr-FR" sz="1200" smtClean="0">
                <a:latin typeface="Arial" pitchFamily="34" charset="0"/>
                <a:cs typeface="Arial" pitchFamily="34" charset="0"/>
              </a:rPr>
              <a:t>,6</a:t>
            </a:r>
            <a:r>
              <a:rPr kumimoji="0" lang="fr-FR" sz="1200" b="0" i="0" u="none" strike="noStrike" cap="none" normalizeH="0" baseline="0" smtClean="0">
                <a:ln>
                  <a:noFill/>
                </a:ln>
                <a:solidFill>
                  <a:schemeClr val="tx1"/>
                </a:solidFill>
                <a:effectLst/>
                <a:latin typeface="Arial" pitchFamily="34" charset="0"/>
                <a:cs typeface="Arial" pitchFamily="34" charset="0"/>
              </a:rPr>
              <a:t> </a:t>
            </a:r>
            <a:r>
              <a:rPr kumimoji="0" lang="fr-FR" sz="1200" b="0" i="0" u="none" strike="noStrike" cap="none" normalizeH="0" baseline="0" dirty="0" err="1" smtClean="0">
                <a:ln>
                  <a:noFill/>
                </a:ln>
                <a:solidFill>
                  <a:schemeClr val="tx1"/>
                </a:solidFill>
                <a:effectLst/>
                <a:latin typeface="Arial" pitchFamily="34" charset="0"/>
                <a:cs typeface="Arial" pitchFamily="34" charset="0"/>
              </a:rPr>
              <a:t>amp</a:t>
            </a:r>
            <a:r>
              <a:rPr kumimoji="0" lang="fr-FR" sz="1200" b="0" i="0" u="none" strike="noStrike" cap="none" normalizeH="0" baseline="0" dirty="0" smtClean="0">
                <a:ln>
                  <a:noFill/>
                </a:ln>
                <a:solidFill>
                  <a:schemeClr val="tx1"/>
                </a:solidFill>
                <a:effectLst/>
                <a:latin typeface="Arial" pitchFamily="34" charset="0"/>
                <a:cs typeface="Arial" pitchFamily="34" charset="0"/>
              </a:rPr>
              <a:t> pour la WS</a:t>
            </a:r>
            <a:r>
              <a:rPr kumimoji="0" lang="fr-FR" sz="1100" b="0" i="0" u="none" strike="noStrike" cap="none" normalizeH="0" baseline="0" dirty="0" smtClean="0">
                <a:ln>
                  <a:noFill/>
                </a:ln>
                <a:solidFill>
                  <a:schemeClr val="tx1"/>
                </a:solidFill>
                <a:effectLst/>
                <a:latin typeface="Calibri" pitchFamily="34" charset="0"/>
                <a:cs typeface="Arial" pitchFamily="34" charset="0"/>
              </a:rPr>
              <a:t> 400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6" name="Arc 28"/>
          <p:cNvSpPr>
            <a:spLocks/>
          </p:cNvSpPr>
          <p:nvPr/>
        </p:nvSpPr>
        <p:spPr bwMode="auto">
          <a:xfrm>
            <a:off x="6215074" y="1785926"/>
            <a:ext cx="1428760" cy="90487"/>
          </a:xfrm>
          <a:custGeom>
            <a:avLst/>
            <a:gdLst>
              <a:gd name="G0" fmla="+- 0 0 0"/>
              <a:gd name="G1" fmla="+- 21600 0 0"/>
              <a:gd name="G2" fmla="+- 21600 0 0"/>
              <a:gd name="T0" fmla="*/ 0 w 12709"/>
              <a:gd name="T1" fmla="*/ 0 h 21600"/>
              <a:gd name="T2" fmla="*/ 12709 w 12709"/>
              <a:gd name="T3" fmla="*/ 4134 h 21600"/>
              <a:gd name="T4" fmla="*/ 0 w 12709"/>
              <a:gd name="T5" fmla="*/ 21600 h 21600"/>
            </a:gdLst>
            <a:ahLst/>
            <a:cxnLst>
              <a:cxn ang="0">
                <a:pos x="T0" y="T1"/>
              </a:cxn>
              <a:cxn ang="0">
                <a:pos x="T2" y="T3"/>
              </a:cxn>
              <a:cxn ang="0">
                <a:pos x="T4" y="T5"/>
              </a:cxn>
            </a:cxnLst>
            <a:rect l="0" t="0" r="r" b="b"/>
            <a:pathLst>
              <a:path w="12709" h="21600" fill="none" extrusionOk="0">
                <a:moveTo>
                  <a:pt x="-1" y="0"/>
                </a:moveTo>
                <a:cubicBezTo>
                  <a:pt x="4566" y="0"/>
                  <a:pt x="9016" y="1447"/>
                  <a:pt x="12708" y="4134"/>
                </a:cubicBezTo>
              </a:path>
              <a:path w="12709" h="21600" stroke="0" extrusionOk="0">
                <a:moveTo>
                  <a:pt x="-1" y="0"/>
                </a:moveTo>
                <a:cubicBezTo>
                  <a:pt x="4566" y="0"/>
                  <a:pt x="9016" y="1447"/>
                  <a:pt x="12708" y="4134"/>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077" name="Arc 29"/>
          <p:cNvSpPr>
            <a:spLocks/>
          </p:cNvSpPr>
          <p:nvPr/>
        </p:nvSpPr>
        <p:spPr bwMode="auto">
          <a:xfrm>
            <a:off x="6215074" y="2714620"/>
            <a:ext cx="1571636" cy="90487"/>
          </a:xfrm>
          <a:custGeom>
            <a:avLst/>
            <a:gdLst>
              <a:gd name="G0" fmla="+- 0 0 0"/>
              <a:gd name="G1" fmla="+- 21600 0 0"/>
              <a:gd name="G2" fmla="+- 21600 0 0"/>
              <a:gd name="T0" fmla="*/ 0 w 13076"/>
              <a:gd name="T1" fmla="*/ 0 h 21600"/>
              <a:gd name="T2" fmla="*/ 13076 w 13076"/>
              <a:gd name="T3" fmla="*/ 4407 h 21600"/>
              <a:gd name="T4" fmla="*/ 0 w 13076"/>
              <a:gd name="T5" fmla="*/ 21600 h 21600"/>
            </a:gdLst>
            <a:ahLst/>
            <a:cxnLst>
              <a:cxn ang="0">
                <a:pos x="T0" y="T1"/>
              </a:cxn>
              <a:cxn ang="0">
                <a:pos x="T2" y="T3"/>
              </a:cxn>
              <a:cxn ang="0">
                <a:pos x="T4" y="T5"/>
              </a:cxn>
            </a:cxnLst>
            <a:rect l="0" t="0" r="r" b="b"/>
            <a:pathLst>
              <a:path w="13076" h="21600" fill="none" extrusionOk="0">
                <a:moveTo>
                  <a:pt x="-1" y="0"/>
                </a:moveTo>
                <a:cubicBezTo>
                  <a:pt x="4723" y="0"/>
                  <a:pt x="9316" y="1548"/>
                  <a:pt x="13075" y="4407"/>
                </a:cubicBezTo>
              </a:path>
              <a:path w="13076" h="21600" stroke="0" extrusionOk="0">
                <a:moveTo>
                  <a:pt x="-1" y="0"/>
                </a:moveTo>
                <a:cubicBezTo>
                  <a:pt x="4723" y="0"/>
                  <a:pt x="9316" y="1548"/>
                  <a:pt x="13075" y="4407"/>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078" name="AutoShape 30"/>
          <p:cNvSpPr>
            <a:spLocks noChangeArrowheads="1"/>
          </p:cNvSpPr>
          <p:nvPr/>
        </p:nvSpPr>
        <p:spPr bwMode="auto">
          <a:xfrm>
            <a:off x="8107363" y="2357430"/>
            <a:ext cx="1036637" cy="501650"/>
          </a:xfrm>
          <a:prstGeom prst="wedgeRectCallout">
            <a:avLst>
              <a:gd name="adj1" fmla="val -90870"/>
              <a:gd name="adj2" fmla="val 31394"/>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6 amp pour la D</a:t>
            </a:r>
            <a:r>
              <a:rPr kumimoji="0" lang="fr-FR" sz="1100" b="0" i="0" u="none" strike="noStrike" cap="none" normalizeH="0" baseline="0" smtClean="0">
                <a:ln>
                  <a:noFill/>
                </a:ln>
                <a:solidFill>
                  <a:schemeClr val="tx1"/>
                </a:solidFill>
                <a:effectLst/>
                <a:latin typeface="Calibri" pitchFamily="34" charset="0"/>
                <a:cs typeface="Arial" pitchFamily="34" charset="0"/>
              </a:rPr>
              <a:t> 400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AutoShape 31"/>
          <p:cNvSpPr>
            <a:spLocks noChangeArrowheads="1"/>
          </p:cNvSpPr>
          <p:nvPr/>
        </p:nvSpPr>
        <p:spPr bwMode="auto">
          <a:xfrm>
            <a:off x="8107363" y="3357562"/>
            <a:ext cx="1036637" cy="501650"/>
          </a:xfrm>
          <a:prstGeom prst="wedgeRectCallout">
            <a:avLst>
              <a:gd name="adj1" fmla="val -91663"/>
              <a:gd name="adj2" fmla="val -50972"/>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5,2 amp pour la Air Breeze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Arc 32"/>
          <p:cNvSpPr>
            <a:spLocks/>
          </p:cNvSpPr>
          <p:nvPr/>
        </p:nvSpPr>
        <p:spPr bwMode="auto">
          <a:xfrm>
            <a:off x="6143636" y="3214686"/>
            <a:ext cx="1500199" cy="519113"/>
          </a:xfrm>
          <a:custGeom>
            <a:avLst/>
            <a:gdLst>
              <a:gd name="G0" fmla="+- 0 0 0"/>
              <a:gd name="G1" fmla="+- 21600 0 0"/>
              <a:gd name="G2" fmla="+- 21600 0 0"/>
              <a:gd name="T0" fmla="*/ 0 w 14787"/>
              <a:gd name="T1" fmla="*/ 0 h 21600"/>
              <a:gd name="T2" fmla="*/ 14787 w 14787"/>
              <a:gd name="T3" fmla="*/ 5855 h 21600"/>
              <a:gd name="T4" fmla="*/ 0 w 14787"/>
              <a:gd name="T5" fmla="*/ 21600 h 21600"/>
            </a:gdLst>
            <a:ahLst/>
            <a:cxnLst>
              <a:cxn ang="0">
                <a:pos x="T0" y="T1"/>
              </a:cxn>
              <a:cxn ang="0">
                <a:pos x="T2" y="T3"/>
              </a:cxn>
              <a:cxn ang="0">
                <a:pos x="T4" y="T5"/>
              </a:cxn>
            </a:cxnLst>
            <a:rect l="0" t="0" r="r" b="b"/>
            <a:pathLst>
              <a:path w="14787" h="21600" fill="none" extrusionOk="0">
                <a:moveTo>
                  <a:pt x="-1" y="0"/>
                </a:moveTo>
                <a:cubicBezTo>
                  <a:pt x="5494" y="0"/>
                  <a:pt x="10782" y="2093"/>
                  <a:pt x="14786" y="5855"/>
                </a:cubicBezTo>
              </a:path>
              <a:path w="14787" h="21600" stroke="0" extrusionOk="0">
                <a:moveTo>
                  <a:pt x="-1" y="0"/>
                </a:moveTo>
                <a:cubicBezTo>
                  <a:pt x="5494" y="0"/>
                  <a:pt x="10782" y="2093"/>
                  <a:pt x="14786" y="5855"/>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07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38889E-6 0.33303 L -1.38889E-6 -4.81036E-7 " pathEditMode="relative" rAng="0" ptsTypes="AA">
                                      <p:cBhvr>
                                        <p:cTn id="10" dur="2000" fill="hold"/>
                                        <p:tgtEl>
                                          <p:spTgt spid="2074"/>
                                        </p:tgtEl>
                                        <p:attrNameLst>
                                          <p:attrName>ppt_x</p:attrName>
                                          <p:attrName>ppt_y</p:attrName>
                                        </p:attrNameLst>
                                      </p:cBhvr>
                                      <p:rCtr x="0" y="-167"/>
                                    </p:animMotion>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79"/>
                                        </p:tgtEl>
                                        <p:attrNameLst>
                                          <p:attrName>style.visibility</p:attrName>
                                        </p:attrNameLst>
                                      </p:cBhvr>
                                      <p:to>
                                        <p:strVal val="visible"/>
                                      </p:to>
                                    </p:set>
                                    <p:animEffect transition="in" filter="box(in)">
                                      <p:cBhvr>
                                        <p:cTn id="15" dur="500"/>
                                        <p:tgtEl>
                                          <p:spTgt spid="207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078"/>
                                        </p:tgtEl>
                                        <p:attrNameLst>
                                          <p:attrName>style.visibility</p:attrName>
                                        </p:attrNameLst>
                                      </p:cBhvr>
                                      <p:to>
                                        <p:strVal val="visible"/>
                                      </p:to>
                                    </p:set>
                                    <p:animEffect transition="in" filter="diamond(in)">
                                      <p:cBhvr>
                                        <p:cTn id="20" dur="2000"/>
                                        <p:tgtEl>
                                          <p:spTgt spid="207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75"/>
                                        </p:tgtEl>
                                        <p:attrNameLst>
                                          <p:attrName>style.visibility</p:attrName>
                                        </p:attrNameLst>
                                      </p:cBhvr>
                                      <p:to>
                                        <p:strVal val="visible"/>
                                      </p:to>
                                    </p:set>
                                    <p:animEffect transition="in" filter="blinds(horizontal)">
                                      <p:cBhvr>
                                        <p:cTn id="25"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animBg="1"/>
      <p:bldP spid="2075" grpId="0" animBg="1"/>
      <p:bldP spid="2078" grpId="0" animBg="1"/>
      <p:bldP spid="20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1"/>
          <p:cNvGraphicFramePr>
            <a:graphicFrameLocks/>
          </p:cNvGraphicFramePr>
          <p:nvPr/>
        </p:nvGraphicFramePr>
        <p:xfrm>
          <a:off x="1571604" y="0"/>
          <a:ext cx="6357982"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073" name="AutoShape 25"/>
          <p:cNvSpPr>
            <a:spLocks noChangeArrowheads="1"/>
          </p:cNvSpPr>
          <p:nvPr/>
        </p:nvSpPr>
        <p:spPr bwMode="auto">
          <a:xfrm>
            <a:off x="5857884" y="5786454"/>
            <a:ext cx="750888" cy="876300"/>
          </a:xfrm>
          <a:prstGeom prst="upArrowCallout">
            <a:avLst>
              <a:gd name="adj1" fmla="val 25000"/>
              <a:gd name="adj2" fmla="val 25000"/>
              <a:gd name="adj3" fmla="val 19450"/>
              <a:gd name="adj4" fmla="val 66667"/>
            </a:avLst>
          </a:prstGeom>
          <a:solidFill>
            <a:srgbClr val="FFFFFF"/>
          </a:solidFill>
          <a:ln w="12700">
            <a:solidFill>
              <a:srgbClr val="FF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Vitesse de vent la plus courante</a:t>
            </a:r>
          </a:p>
        </p:txBody>
      </p:sp>
      <p:cxnSp>
        <p:nvCxnSpPr>
          <p:cNvPr id="2074" name="AutoShape 26"/>
          <p:cNvCxnSpPr>
            <a:cxnSpLocks noChangeShapeType="1"/>
          </p:cNvCxnSpPr>
          <p:nvPr/>
        </p:nvCxnSpPr>
        <p:spPr bwMode="auto">
          <a:xfrm rot="5400000" flipH="1" flipV="1">
            <a:off x="3929465" y="3500031"/>
            <a:ext cx="4624402" cy="53184"/>
          </a:xfrm>
          <a:prstGeom prst="straightConnector1">
            <a:avLst/>
          </a:prstGeom>
          <a:noFill/>
          <a:ln w="19050">
            <a:solidFill>
              <a:srgbClr val="FF0000"/>
            </a:solidFill>
            <a:round/>
            <a:headEnd/>
            <a:tailEnd type="triangle" w="med" len="med"/>
          </a:ln>
        </p:spPr>
      </p:cxnSp>
      <p:sp>
        <p:nvSpPr>
          <p:cNvPr id="2075" name="AutoShape 27"/>
          <p:cNvSpPr>
            <a:spLocks noChangeArrowheads="1"/>
          </p:cNvSpPr>
          <p:nvPr/>
        </p:nvSpPr>
        <p:spPr bwMode="auto">
          <a:xfrm>
            <a:off x="8107363" y="1428736"/>
            <a:ext cx="1036637" cy="501650"/>
          </a:xfrm>
          <a:prstGeom prst="wedgeRectCallout">
            <a:avLst>
              <a:gd name="adj1" fmla="val -90870"/>
              <a:gd name="adj2" fmla="val 31394"/>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smtClean="0">
                <a:ln>
                  <a:noFill/>
                </a:ln>
                <a:solidFill>
                  <a:schemeClr val="tx1"/>
                </a:solidFill>
                <a:effectLst/>
                <a:latin typeface="Arial" pitchFamily="34" charset="0"/>
                <a:cs typeface="Arial" pitchFamily="34" charset="0"/>
              </a:rPr>
              <a:t>7,8 </a:t>
            </a:r>
            <a:r>
              <a:rPr kumimoji="0" lang="fr-FR" sz="1200" b="0" i="0" u="none" strike="noStrike" cap="none" normalizeH="0" baseline="0" dirty="0" err="1" smtClean="0">
                <a:ln>
                  <a:noFill/>
                </a:ln>
                <a:solidFill>
                  <a:schemeClr val="tx1"/>
                </a:solidFill>
                <a:effectLst/>
                <a:latin typeface="Arial" pitchFamily="34" charset="0"/>
                <a:cs typeface="Arial" pitchFamily="34" charset="0"/>
              </a:rPr>
              <a:t>amp</a:t>
            </a:r>
            <a:r>
              <a:rPr kumimoji="0" lang="fr-FR" sz="1200" b="0" i="0" u="none" strike="noStrike" cap="none" normalizeH="0" baseline="0" dirty="0" smtClean="0">
                <a:ln>
                  <a:noFill/>
                </a:ln>
                <a:solidFill>
                  <a:schemeClr val="tx1"/>
                </a:solidFill>
                <a:effectLst/>
                <a:latin typeface="Arial" pitchFamily="34" charset="0"/>
                <a:cs typeface="Arial" pitchFamily="34" charset="0"/>
              </a:rPr>
              <a:t> pour la WS</a:t>
            </a:r>
            <a:r>
              <a:rPr kumimoji="0" lang="fr-FR" sz="1100" b="0" i="0" u="none" strike="noStrike" cap="none" normalizeH="0" baseline="0" dirty="0" smtClean="0">
                <a:ln>
                  <a:noFill/>
                </a:ln>
                <a:solidFill>
                  <a:schemeClr val="tx1"/>
                </a:solidFill>
                <a:effectLst/>
                <a:latin typeface="Calibri" pitchFamily="34" charset="0"/>
                <a:cs typeface="Arial" pitchFamily="34" charset="0"/>
              </a:rPr>
              <a:t> 400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6" name="Arc 28"/>
          <p:cNvSpPr>
            <a:spLocks/>
          </p:cNvSpPr>
          <p:nvPr/>
        </p:nvSpPr>
        <p:spPr bwMode="auto">
          <a:xfrm>
            <a:off x="6286512" y="1785926"/>
            <a:ext cx="1428760" cy="90487"/>
          </a:xfrm>
          <a:custGeom>
            <a:avLst/>
            <a:gdLst>
              <a:gd name="G0" fmla="+- 0 0 0"/>
              <a:gd name="G1" fmla="+- 21600 0 0"/>
              <a:gd name="G2" fmla="+- 21600 0 0"/>
              <a:gd name="T0" fmla="*/ 0 w 12709"/>
              <a:gd name="T1" fmla="*/ 0 h 21600"/>
              <a:gd name="T2" fmla="*/ 12709 w 12709"/>
              <a:gd name="T3" fmla="*/ 4134 h 21600"/>
              <a:gd name="T4" fmla="*/ 0 w 12709"/>
              <a:gd name="T5" fmla="*/ 21600 h 21600"/>
            </a:gdLst>
            <a:ahLst/>
            <a:cxnLst>
              <a:cxn ang="0">
                <a:pos x="T0" y="T1"/>
              </a:cxn>
              <a:cxn ang="0">
                <a:pos x="T2" y="T3"/>
              </a:cxn>
              <a:cxn ang="0">
                <a:pos x="T4" y="T5"/>
              </a:cxn>
            </a:cxnLst>
            <a:rect l="0" t="0" r="r" b="b"/>
            <a:pathLst>
              <a:path w="12709" h="21600" fill="none" extrusionOk="0">
                <a:moveTo>
                  <a:pt x="-1" y="0"/>
                </a:moveTo>
                <a:cubicBezTo>
                  <a:pt x="4566" y="0"/>
                  <a:pt x="9016" y="1447"/>
                  <a:pt x="12708" y="4134"/>
                </a:cubicBezTo>
              </a:path>
              <a:path w="12709" h="21600" stroke="0" extrusionOk="0">
                <a:moveTo>
                  <a:pt x="-1" y="0"/>
                </a:moveTo>
                <a:cubicBezTo>
                  <a:pt x="4566" y="0"/>
                  <a:pt x="9016" y="1447"/>
                  <a:pt x="12708" y="4134"/>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077" name="Arc 29"/>
          <p:cNvSpPr>
            <a:spLocks/>
          </p:cNvSpPr>
          <p:nvPr/>
        </p:nvSpPr>
        <p:spPr bwMode="auto">
          <a:xfrm>
            <a:off x="6215074" y="2857496"/>
            <a:ext cx="1500198" cy="45719"/>
          </a:xfrm>
          <a:custGeom>
            <a:avLst/>
            <a:gdLst>
              <a:gd name="G0" fmla="+- 0 0 0"/>
              <a:gd name="G1" fmla="+- 21600 0 0"/>
              <a:gd name="G2" fmla="+- 21600 0 0"/>
              <a:gd name="T0" fmla="*/ 0 w 13076"/>
              <a:gd name="T1" fmla="*/ 0 h 21600"/>
              <a:gd name="T2" fmla="*/ 13076 w 13076"/>
              <a:gd name="T3" fmla="*/ 4407 h 21600"/>
              <a:gd name="T4" fmla="*/ 0 w 13076"/>
              <a:gd name="T5" fmla="*/ 21600 h 21600"/>
            </a:gdLst>
            <a:ahLst/>
            <a:cxnLst>
              <a:cxn ang="0">
                <a:pos x="T0" y="T1"/>
              </a:cxn>
              <a:cxn ang="0">
                <a:pos x="T2" y="T3"/>
              </a:cxn>
              <a:cxn ang="0">
                <a:pos x="T4" y="T5"/>
              </a:cxn>
            </a:cxnLst>
            <a:rect l="0" t="0" r="r" b="b"/>
            <a:pathLst>
              <a:path w="13076" h="21600" fill="none" extrusionOk="0">
                <a:moveTo>
                  <a:pt x="-1" y="0"/>
                </a:moveTo>
                <a:cubicBezTo>
                  <a:pt x="4723" y="0"/>
                  <a:pt x="9316" y="1548"/>
                  <a:pt x="13075" y="4407"/>
                </a:cubicBezTo>
              </a:path>
              <a:path w="13076" h="21600" stroke="0" extrusionOk="0">
                <a:moveTo>
                  <a:pt x="-1" y="0"/>
                </a:moveTo>
                <a:cubicBezTo>
                  <a:pt x="4723" y="0"/>
                  <a:pt x="9316" y="1548"/>
                  <a:pt x="13075" y="4407"/>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2078" name="AutoShape 30"/>
          <p:cNvSpPr>
            <a:spLocks noChangeArrowheads="1"/>
          </p:cNvSpPr>
          <p:nvPr/>
        </p:nvSpPr>
        <p:spPr bwMode="auto">
          <a:xfrm>
            <a:off x="8107363" y="2428868"/>
            <a:ext cx="1036637" cy="501650"/>
          </a:xfrm>
          <a:prstGeom prst="wedgeRectCallout">
            <a:avLst>
              <a:gd name="adj1" fmla="val -90870"/>
              <a:gd name="adj2" fmla="val 31394"/>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6 amp pour la D</a:t>
            </a:r>
            <a:r>
              <a:rPr kumimoji="0" lang="fr-FR" sz="1100" b="0" i="0" u="none" strike="noStrike" cap="none" normalizeH="0" baseline="0" smtClean="0">
                <a:ln>
                  <a:noFill/>
                </a:ln>
                <a:solidFill>
                  <a:schemeClr val="tx1"/>
                </a:solidFill>
                <a:effectLst/>
                <a:latin typeface="Calibri" pitchFamily="34" charset="0"/>
                <a:cs typeface="Arial" pitchFamily="34" charset="0"/>
              </a:rPr>
              <a:t> 400</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AutoShape 31"/>
          <p:cNvSpPr>
            <a:spLocks noChangeArrowheads="1"/>
          </p:cNvSpPr>
          <p:nvPr/>
        </p:nvSpPr>
        <p:spPr bwMode="auto">
          <a:xfrm>
            <a:off x="8107363" y="3357562"/>
            <a:ext cx="1036637" cy="501650"/>
          </a:xfrm>
          <a:prstGeom prst="wedgeRectCallout">
            <a:avLst>
              <a:gd name="adj1" fmla="val -87936"/>
              <a:gd name="adj2" fmla="val -61241"/>
            </a:avLst>
          </a:prstGeom>
          <a:solidFill>
            <a:srgbClr val="FFFFFF"/>
          </a:solidFill>
          <a:ln w="15875">
            <a:solidFill>
              <a:srgbClr val="FF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5,2 amp pour la Air Breeze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Arc 32"/>
          <p:cNvSpPr>
            <a:spLocks/>
          </p:cNvSpPr>
          <p:nvPr/>
        </p:nvSpPr>
        <p:spPr bwMode="auto">
          <a:xfrm>
            <a:off x="6215074" y="3143248"/>
            <a:ext cx="1500199" cy="519113"/>
          </a:xfrm>
          <a:custGeom>
            <a:avLst/>
            <a:gdLst>
              <a:gd name="G0" fmla="+- 0 0 0"/>
              <a:gd name="G1" fmla="+- 21600 0 0"/>
              <a:gd name="G2" fmla="+- 21600 0 0"/>
              <a:gd name="T0" fmla="*/ 0 w 14787"/>
              <a:gd name="T1" fmla="*/ 0 h 21600"/>
              <a:gd name="T2" fmla="*/ 14787 w 14787"/>
              <a:gd name="T3" fmla="*/ 5855 h 21600"/>
              <a:gd name="T4" fmla="*/ 0 w 14787"/>
              <a:gd name="T5" fmla="*/ 21600 h 21600"/>
            </a:gdLst>
            <a:ahLst/>
            <a:cxnLst>
              <a:cxn ang="0">
                <a:pos x="T0" y="T1"/>
              </a:cxn>
              <a:cxn ang="0">
                <a:pos x="T2" y="T3"/>
              </a:cxn>
              <a:cxn ang="0">
                <a:pos x="T4" y="T5"/>
              </a:cxn>
            </a:cxnLst>
            <a:rect l="0" t="0" r="r" b="b"/>
            <a:pathLst>
              <a:path w="14787" h="21600" fill="none" extrusionOk="0">
                <a:moveTo>
                  <a:pt x="-1" y="0"/>
                </a:moveTo>
                <a:cubicBezTo>
                  <a:pt x="5494" y="0"/>
                  <a:pt x="10782" y="2093"/>
                  <a:pt x="14786" y="5855"/>
                </a:cubicBezTo>
              </a:path>
              <a:path w="14787" h="21600" stroke="0" extrusionOk="0">
                <a:moveTo>
                  <a:pt x="-1" y="0"/>
                </a:moveTo>
                <a:cubicBezTo>
                  <a:pt x="5494" y="0"/>
                  <a:pt x="10782" y="2093"/>
                  <a:pt x="14786" y="5855"/>
                </a:cubicBezTo>
                <a:lnTo>
                  <a:pt x="0" y="21600"/>
                </a:lnTo>
                <a:close/>
              </a:path>
            </a:pathLst>
          </a:custGeom>
          <a:noFill/>
          <a:ln w="19050">
            <a:solidFill>
              <a:srgbClr val="FF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85728"/>
            <a:ext cx="6143668" cy="714380"/>
          </a:xfrm>
          <a:ln w="28575">
            <a:gradFill>
              <a:gsLst>
                <a:gs pos="15000">
                  <a:srgbClr val="000082"/>
                </a:gs>
                <a:gs pos="30000">
                  <a:srgbClr val="66008F"/>
                </a:gs>
                <a:gs pos="64999">
                  <a:srgbClr val="BA0066"/>
                </a:gs>
                <a:gs pos="89999">
                  <a:srgbClr val="FF0000"/>
                </a:gs>
                <a:gs pos="100000">
                  <a:srgbClr val="FF8200"/>
                </a:gs>
              </a:gsLst>
              <a:lin ang="5400000" scaled="0"/>
            </a:gradFill>
          </a:ln>
        </p:spPr>
        <p:txBody>
          <a:bodyPr>
            <a:normAutofit fontScale="90000"/>
          </a:bodyPr>
          <a:lstStyle/>
          <a:p>
            <a:r>
              <a:rPr lang="fr-FR" b="1" dirty="0" smtClean="0"/>
              <a:t/>
            </a:r>
            <a:br>
              <a:rPr lang="fr-FR" b="1" dirty="0" smtClean="0"/>
            </a:br>
            <a:r>
              <a:rPr lang="fr-FR" b="1" dirty="0" smtClean="0"/>
              <a:t>Energie fournie par le vent </a:t>
            </a:r>
            <a:r>
              <a:rPr lang="fr-FR" dirty="0" smtClean="0"/>
              <a:t/>
            </a:r>
            <a:br>
              <a:rPr lang="fr-FR" dirty="0" smtClean="0"/>
            </a:br>
            <a:endParaRPr lang="fr-FR" dirty="0"/>
          </a:p>
        </p:txBody>
      </p:sp>
      <p:sp>
        <p:nvSpPr>
          <p:cNvPr id="3" name="Espace réservé du contenu 2"/>
          <p:cNvSpPr>
            <a:spLocks noGrp="1"/>
          </p:cNvSpPr>
          <p:nvPr>
            <p:ph idx="1"/>
          </p:nvPr>
        </p:nvSpPr>
        <p:spPr>
          <a:xfrm>
            <a:off x="214282" y="1071546"/>
            <a:ext cx="8643998" cy="1285884"/>
          </a:xfrm>
        </p:spPr>
        <p:txBody>
          <a:bodyPr>
            <a:normAutofit fontScale="92500" lnSpcReduction="20000"/>
          </a:bodyPr>
          <a:lstStyle/>
          <a:p>
            <a:r>
              <a:rPr lang="fr-FR" dirty="0" smtClean="0"/>
              <a:t>L'énergie utilisée par l'éolienne est l'énergie cinétique fournie par le vent. Cette énergie cinétique, en joules, s'exprime par l’expression :</a:t>
            </a:r>
          </a:p>
          <a:p>
            <a:endParaRPr lang="fr-FR" dirty="0"/>
          </a:p>
        </p:txBody>
      </p:sp>
      <p:sp>
        <p:nvSpPr>
          <p:cNvPr id="5" name="Espace réservé du contenu 2"/>
          <p:cNvSpPr txBox="1">
            <a:spLocks/>
          </p:cNvSpPr>
          <p:nvPr/>
        </p:nvSpPr>
        <p:spPr>
          <a:xfrm>
            <a:off x="0" y="3643314"/>
            <a:ext cx="8929718" cy="1614486"/>
          </a:xfrm>
          <a:prstGeom prst="rect">
            <a:avLst/>
          </a:prstGeom>
        </p:spPr>
        <p:txBody>
          <a:bodyPr vert="horz" lIns="91440" tIns="45720" rIns="91440" bIns="45720" rtlCol="0">
            <a:normAutofit fontScale="92500" lnSpcReduction="20000"/>
          </a:bodyPr>
          <a:lstStyle/>
          <a:p>
            <a:pPr marL="342900" indent="-342900">
              <a:spcBef>
                <a:spcPct val="20000"/>
              </a:spcBef>
              <a:buFont typeface="Arial" pitchFamily="34" charset="0"/>
              <a:buChar char="•"/>
            </a:pPr>
            <a:r>
              <a:rPr lang="fr-FR" sz="3200" dirty="0" smtClean="0"/>
              <a:t>La masse de l'air qui traverse l'éolienne pendant une seconde, est proportionnelle à sa vitesse et à la surface de l'éolienne. La puissance (énergie disponible pendant une seconde) peut donc s'écrire: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050" name="Text Box 2"/>
          <p:cNvSpPr txBox="1">
            <a:spLocks noChangeArrowheads="1"/>
          </p:cNvSpPr>
          <p:nvPr/>
        </p:nvSpPr>
        <p:spPr bwMode="auto">
          <a:xfrm>
            <a:off x="2143108" y="2214554"/>
            <a:ext cx="4643470" cy="1285884"/>
          </a:xfrm>
          <a:prstGeom prst="rect">
            <a:avLst/>
          </a:prstGeom>
          <a:solidFill>
            <a:srgbClr val="FFFFFF"/>
          </a:solidFill>
          <a:ln w="25400">
            <a:solidFill>
              <a:srgbClr val="000000"/>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rPr>
              <a:t>                           </a:t>
            </a:r>
            <a:r>
              <a:rPr kumimoji="0" lang="fr-FR" sz="2400" b="1" i="0" u="none" strike="noStrike" cap="none" normalizeH="0" baseline="0" dirty="0" err="1" smtClean="0">
                <a:ln>
                  <a:noFill/>
                </a:ln>
                <a:solidFill>
                  <a:schemeClr val="tx1"/>
                </a:solidFill>
                <a:effectLst/>
                <a:latin typeface="Calibri" pitchFamily="34" charset="0"/>
                <a:cs typeface="Arial" pitchFamily="34" charset="0"/>
              </a:rPr>
              <a:t>Ec</a:t>
            </a:r>
            <a:r>
              <a:rPr kumimoji="0" lang="fr-FR" sz="2400" b="1" i="0" u="none" strike="noStrike" cap="none" normalizeH="0" baseline="0" dirty="0" smtClean="0">
                <a:ln>
                  <a:noFill/>
                </a:ln>
                <a:solidFill>
                  <a:schemeClr val="tx1"/>
                </a:solidFill>
                <a:effectLst/>
                <a:latin typeface="Calibri" pitchFamily="34" charset="0"/>
                <a:cs typeface="Arial" pitchFamily="34" charset="0"/>
              </a:rPr>
              <a:t> = ½ m V²</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cs typeface="Arial" pitchFamily="34" charset="0"/>
              </a:rPr>
              <a:t>ou m est la masse de l’air traversant l’éolienne et V la vitesse du vent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2143108" y="5143512"/>
            <a:ext cx="5072098" cy="1500198"/>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0" u="none" strike="noStrike" cap="none" normalizeH="0" baseline="0" dirty="0" smtClean="0">
                <a:ln>
                  <a:noFill/>
                </a:ln>
                <a:solidFill>
                  <a:schemeClr val="tx1"/>
                </a:solidFill>
                <a:effectLst/>
                <a:latin typeface="Calibri" pitchFamily="34" charset="0"/>
                <a:cs typeface="Arial" pitchFamily="34" charset="0"/>
              </a:rPr>
              <a:t>P = ½ m</a:t>
            </a:r>
            <a:r>
              <a:rPr kumimoji="0" lang="fr-FR" sz="2400" b="1" i="0" u="none" strike="noStrike" cap="none" normalizeH="0" baseline="-25000" dirty="0" smtClean="0">
                <a:ln>
                  <a:noFill/>
                </a:ln>
                <a:solidFill>
                  <a:schemeClr val="tx1"/>
                </a:solidFill>
                <a:effectLst/>
                <a:latin typeface="Calibri" pitchFamily="34" charset="0"/>
                <a:cs typeface="Arial" pitchFamily="34" charset="0"/>
              </a:rPr>
              <a:t>o</a:t>
            </a:r>
            <a:r>
              <a:rPr kumimoji="0" lang="fr-FR" sz="2400" b="1" i="0" u="none" strike="noStrike" cap="none" normalizeH="0" baseline="0" dirty="0" smtClean="0">
                <a:ln>
                  <a:noFill/>
                </a:ln>
                <a:solidFill>
                  <a:schemeClr val="tx1"/>
                </a:solidFill>
                <a:effectLst/>
                <a:latin typeface="Calibri" pitchFamily="34" charset="0"/>
                <a:cs typeface="Arial" pitchFamily="34" charset="0"/>
              </a:rPr>
              <a:t> S V</a:t>
            </a:r>
            <a:r>
              <a:rPr kumimoji="0" lang="fr-FR" sz="2400" b="1" i="0" u="none" strike="noStrike" cap="none" normalizeH="0" baseline="30000" dirty="0" smtClean="0">
                <a:ln>
                  <a:noFill/>
                </a:ln>
                <a:solidFill>
                  <a:schemeClr val="tx1"/>
                </a:solidFill>
                <a:effectLst/>
                <a:latin typeface="Calibri" pitchFamily="34" charset="0"/>
                <a:cs typeface="Arial" pitchFamily="34" charset="0"/>
              </a:rPr>
              <a:t>3</a:t>
            </a:r>
            <a:endParaRPr kumimoji="0" lang="fr-FR" sz="2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cs typeface="Arial" pitchFamily="34" charset="0"/>
              </a:rPr>
              <a:t>ou m</a:t>
            </a:r>
            <a:r>
              <a:rPr kumimoji="0" lang="fr-FR" sz="2400" b="0" i="0" u="none" strike="noStrike" cap="none" normalizeH="0" baseline="-25000" dirty="0" smtClean="0">
                <a:ln>
                  <a:noFill/>
                </a:ln>
                <a:solidFill>
                  <a:schemeClr val="tx1"/>
                </a:solidFill>
                <a:effectLst/>
                <a:latin typeface="Calibri" pitchFamily="34" charset="0"/>
                <a:cs typeface="Arial" pitchFamily="34" charset="0"/>
              </a:rPr>
              <a:t>o</a:t>
            </a:r>
            <a:r>
              <a:rPr kumimoji="0" lang="fr-FR" sz="2400" b="0" i="0" u="none" strike="noStrike" cap="none" normalizeH="0" baseline="0" dirty="0" smtClean="0">
                <a:ln>
                  <a:noFill/>
                </a:ln>
                <a:solidFill>
                  <a:schemeClr val="tx1"/>
                </a:solidFill>
                <a:effectLst/>
                <a:latin typeface="Calibri" pitchFamily="34" charset="0"/>
                <a:cs typeface="Arial" pitchFamily="34" charset="0"/>
              </a:rPr>
              <a:t>  est la masse de l’air, S la surface de l’éolienne et V la vitesse du vent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box(in)">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050" grpId="0" animBg="1"/>
      <p:bldP spid="20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smelectric.com/montage/catalog/imagesmsm/image/AirBreeze.jpg"/>
          <p:cNvPicPr>
            <a:picLocks noChangeAspect="1" noChangeArrowheads="1"/>
          </p:cNvPicPr>
          <p:nvPr/>
        </p:nvPicPr>
        <p:blipFill>
          <a:blip r:embed="rId3" r:link="rId4" cstate="print"/>
          <a:srcRect/>
          <a:stretch>
            <a:fillRect/>
          </a:stretch>
        </p:blipFill>
        <p:spPr bwMode="auto">
          <a:xfrm>
            <a:off x="352359" y="908720"/>
            <a:ext cx="4507674" cy="3410579"/>
          </a:xfrm>
          <a:prstGeom prst="rect">
            <a:avLst/>
          </a:prstGeom>
          <a:noFill/>
          <a:ln w="9525">
            <a:noFill/>
            <a:miter lim="800000"/>
            <a:headEnd/>
            <a:tailEnd/>
          </a:ln>
        </p:spPr>
      </p:pic>
      <p:sp>
        <p:nvSpPr>
          <p:cNvPr id="3" name="Rectangle 2"/>
          <p:cNvSpPr/>
          <p:nvPr/>
        </p:nvSpPr>
        <p:spPr>
          <a:xfrm>
            <a:off x="1907704" y="332656"/>
            <a:ext cx="5691302" cy="461665"/>
          </a:xfrm>
          <a:prstGeom prst="rect">
            <a:avLst/>
          </a:prstGeom>
          <a:ln w="15875">
            <a:solidFill>
              <a:srgbClr val="FF0000"/>
            </a:solidFill>
          </a:ln>
        </p:spPr>
        <p:txBody>
          <a:bodyPr wrap="none">
            <a:spAutoFit/>
          </a:bodyPr>
          <a:lstStyle/>
          <a:p>
            <a:r>
              <a:rPr lang="fr-FR" sz="2400" b="1" dirty="0" smtClean="0"/>
              <a:t>Eolienne Air </a:t>
            </a:r>
            <a:r>
              <a:rPr lang="fr-FR" sz="2400" b="1" dirty="0" err="1" smtClean="0"/>
              <a:t>Breeze</a:t>
            </a:r>
            <a:r>
              <a:rPr lang="fr-FR" sz="2400" b="1" dirty="0" smtClean="0"/>
              <a:t> avec régulateur interne</a:t>
            </a:r>
            <a:endParaRPr lang="fr-FR" sz="2400" dirty="0"/>
          </a:p>
        </p:txBody>
      </p:sp>
      <p:sp>
        <p:nvSpPr>
          <p:cNvPr id="1027" name="Rectangle 3"/>
          <p:cNvSpPr>
            <a:spLocks noChangeArrowheads="1"/>
          </p:cNvSpPr>
          <p:nvPr/>
        </p:nvSpPr>
        <p:spPr bwMode="auto">
          <a:xfrm>
            <a:off x="5148064" y="836712"/>
            <a:ext cx="39959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Descriptif </a:t>
            </a:r>
            <a:r>
              <a:rPr kumimoji="0" lang="fr-FR" sz="2000" b="1" i="0" u="none" strike="noStrike" cap="none" normalizeH="0" baseline="0" dirty="0" smtClean="0">
                <a:ln>
                  <a:noFill/>
                </a:ln>
                <a:solidFill>
                  <a:srgbClr val="5D717E"/>
                </a:solidFill>
                <a:effectLst/>
                <a:latin typeface="Arial" pitchFamily="34" charset="0"/>
                <a:ea typeface="Times New Roman" pitchFamily="18" charset="0"/>
                <a:cs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Elle commence à débiter un peu à partir de 6 nœuds de vent. Pales composites. Régulateur de charge interne avec réglage externe de la tension pour tout type de batterie. Corps en aluminium avec peinture époxy anticorrosion. Switch d'arrêt rotation (frein électrique) inclus. </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Ses pales se déforment de façon à la ralentir.</a:t>
            </a: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8" name="Picture 4" descr="http://www.epok-revolutions.com/images/msmelectric/airbreeze_Land_Parts$5B1$5D.jpg"/>
          <p:cNvPicPr>
            <a:picLocks noChangeAspect="1" noChangeArrowheads="1"/>
          </p:cNvPicPr>
          <p:nvPr/>
        </p:nvPicPr>
        <p:blipFill>
          <a:blip r:embed="rId5" r:link="rId6" cstate="print"/>
          <a:srcRect/>
          <a:stretch>
            <a:fillRect/>
          </a:stretch>
        </p:blipFill>
        <p:spPr bwMode="auto">
          <a:xfrm>
            <a:off x="5292080" y="4410542"/>
            <a:ext cx="3672408" cy="2447458"/>
          </a:xfrm>
          <a:prstGeom prst="rect">
            <a:avLst/>
          </a:prstGeom>
          <a:noFill/>
        </p:spPr>
      </p:pic>
      <p:sp>
        <p:nvSpPr>
          <p:cNvPr id="1030" name="Rectangle 6"/>
          <p:cNvSpPr>
            <a:spLocks noChangeArrowheads="1"/>
          </p:cNvSpPr>
          <p:nvPr/>
        </p:nvSpPr>
        <p:spPr bwMode="auto">
          <a:xfrm>
            <a:off x="251520" y="4411176"/>
            <a:ext cx="5400600"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rgbClr val="007552"/>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Diamètre du rotor: 1.17 m            Diamètre du mât: 48 mm</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Régulateur : Intégré à microprocesseur poursuiveur du maximum de puissance </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Corps: en alliage d’aluminium moulé de qualité aéronautique</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Pales : en composite moulé par injection </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Protection de survitesse: par contrôle électronique du couple</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Vitesse de Survie: 110 </a:t>
            </a:r>
            <a:r>
              <a:rPr kumimoji="0" lang="fr-FR" sz="1200" b="0" i="0" u="none" strike="noStrike" cap="none" normalizeH="0" dirty="0" err="1" smtClean="0">
                <a:ln>
                  <a:noFill/>
                </a:ln>
                <a:solidFill>
                  <a:srgbClr val="007552"/>
                </a:solidFill>
                <a:effectLst/>
                <a:latin typeface="Tahoma" pitchFamily="34" charset="0"/>
                <a:ea typeface="Times New Roman" pitchFamily="18" charset="0"/>
                <a:cs typeface="Tahoma" pitchFamily="34" charset="0"/>
              </a:rPr>
              <a:t>mph</a:t>
            </a:r>
            <a: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t> (49.2 m/s)</a:t>
            </a:r>
            <a:br>
              <a:rPr kumimoji="0" lang="fr-FR" sz="1200" b="0" i="0" u="none" strike="noStrike" cap="none" normalizeH="0" dirty="0" smtClean="0">
                <a:ln>
                  <a:noFill/>
                </a:ln>
                <a:solidFill>
                  <a:srgbClr val="007552"/>
                </a:solidFill>
                <a:effectLst/>
                <a:latin typeface="Tahoma" pitchFamily="34" charset="0"/>
                <a:ea typeface="Times New Roman" pitchFamily="18" charset="0"/>
                <a:cs typeface="Tahoma" pitchFamily="34" charset="0"/>
              </a:rPr>
            </a:b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a:t>
            </a:r>
            <a:r>
              <a:rPr kumimoji="0" lang="fr-FR" sz="1200" b="0" i="0" u="none" strike="noStrike" cap="none" normalizeH="0" dirty="0" smtClean="0">
                <a:ln>
                  <a:noFill/>
                </a:ln>
                <a:solidFill>
                  <a:srgbClr val="FF0000"/>
                </a:solidFill>
                <a:effectLst/>
                <a:latin typeface="Verdana" pitchFamily="34" charset="0"/>
                <a:ea typeface="Times New Roman" pitchFamily="18" charset="0"/>
                <a:cs typeface="Times New Roman" pitchFamily="18" charset="0"/>
              </a:rPr>
              <a:t>Puissance de 300W à 12.5m/s</a:t>
            </a: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a:t>
            </a:r>
            <a:b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b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Produit 38kWh/mois à 5.4m/s </a:t>
            </a:r>
            <a:b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b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Vitesse de démarrage : 2.7m/s </a:t>
            </a:r>
            <a:b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b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Vitesse maximum : 49.2m/s </a:t>
            </a:r>
            <a:b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br>
            <a:r>
              <a:rPr kumimoji="0" lang="fr-FR" sz="1200" b="0" i="0" u="none" strike="noStrike" cap="none" normalizeH="0" dirty="0" smtClean="0">
                <a:ln>
                  <a:noFill/>
                </a:ln>
                <a:solidFill>
                  <a:srgbClr val="5D717E"/>
                </a:solidFill>
                <a:effectLst/>
                <a:latin typeface="Verdana" pitchFamily="34" charset="0"/>
                <a:ea typeface="Times New Roman" pitchFamily="18" charset="0"/>
                <a:cs typeface="Times New Roman" pitchFamily="18" charset="0"/>
              </a:rPr>
              <a:t>- Poids : 6kg </a:t>
            </a:r>
            <a:endParaRPr kumimoji="0" lang="fr-FR" sz="1200" b="0" i="0" u="none" strike="noStrike" cap="none" normalizeH="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4932040" y="4365104"/>
            <a:ext cx="352839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Caractéristiques techniques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967974"/>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Avantages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Légère, démarre vite, mais avec peu d’ampérage</a:t>
            </a:r>
            <a:b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Produit assez d’ampères par vent courant (12 nœuds)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beaucoup d’énergie pour les vents forts (32 nœuds)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Dotée de la technologie de poursuite du maximum de puissance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5D717E"/>
                </a:solidFill>
                <a:effectLst/>
                <a:latin typeface="Verdana" pitchFamily="34" charset="0"/>
                <a:ea typeface="Times New Roman" pitchFamily="18" charset="0"/>
                <a:cs typeface="Times New Roman" pitchFamily="18" charset="0"/>
              </a:rPr>
              <a:t>Régulateur incorporé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Inconvénients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Eolienne rapide et bruyante surtout au début de régulation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(le nouveau modèle serait moins bruyant)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Peu performante aux très basses vitesses de vent (&lt; 8 nœuds)</a:t>
            </a:r>
            <a:endParaRPr kumimoji="0" lang="fr-FR" sz="2400" b="0" i="0" u="none" strike="noStrike" cap="none" normalizeH="0" dirty="0" smtClean="0">
              <a:ln>
                <a:noFill/>
              </a:ln>
              <a:solidFill>
                <a:schemeClr val="tx1"/>
              </a:solidFill>
              <a:effectLst/>
              <a:latin typeface="Arial" pitchFamily="34" charset="0"/>
              <a:cs typeface="Arial" pitchFamily="34" charset="0"/>
            </a:endParaRPr>
          </a:p>
        </p:txBody>
      </p:sp>
      <p:sp>
        <p:nvSpPr>
          <p:cNvPr id="3" name="ZoneTexte 2"/>
          <p:cNvSpPr txBox="1"/>
          <p:nvPr/>
        </p:nvSpPr>
        <p:spPr>
          <a:xfrm>
            <a:off x="3347864" y="260648"/>
            <a:ext cx="2008050" cy="400110"/>
          </a:xfrm>
          <a:prstGeom prst="rect">
            <a:avLst/>
          </a:prstGeom>
          <a:noFill/>
        </p:spPr>
        <p:txBody>
          <a:bodyPr wrap="none" rtlCol="0">
            <a:spAutoFit/>
          </a:bodyPr>
          <a:lstStyle/>
          <a:p>
            <a:r>
              <a:rPr lang="fr-FR" sz="2000" dirty="0" smtClean="0"/>
              <a:t>Suite AIR BREEZE </a:t>
            </a:r>
            <a:endParaRPr lang="fr-FR" sz="2000" dirty="0"/>
          </a:p>
        </p:txBody>
      </p:sp>
      <p:sp>
        <p:nvSpPr>
          <p:cNvPr id="4" name="Étoile à 5 branches 3">
            <a:hlinkClick r:id="rId3" action="ppaction://hlinksldjump"/>
          </p:cNvPr>
          <p:cNvSpPr/>
          <p:nvPr/>
        </p:nvSpPr>
        <p:spPr>
          <a:xfrm>
            <a:off x="8589640" y="0"/>
            <a:ext cx="554360" cy="554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S400.jpg"/>
          <p:cNvPicPr/>
          <p:nvPr/>
        </p:nvPicPr>
        <p:blipFill>
          <a:blip r:embed="rId3" cstate="print"/>
          <a:stretch>
            <a:fillRect/>
          </a:stretch>
        </p:blipFill>
        <p:spPr>
          <a:xfrm>
            <a:off x="5715004" y="0"/>
            <a:ext cx="3428996" cy="3066721"/>
          </a:xfrm>
          <a:prstGeom prst="rect">
            <a:avLst/>
          </a:prstGeom>
        </p:spPr>
      </p:pic>
      <p:sp>
        <p:nvSpPr>
          <p:cNvPr id="3" name="Rectangle 2"/>
          <p:cNvSpPr/>
          <p:nvPr/>
        </p:nvSpPr>
        <p:spPr>
          <a:xfrm>
            <a:off x="1043608" y="332656"/>
            <a:ext cx="3024336" cy="523220"/>
          </a:xfrm>
          <a:prstGeom prst="rect">
            <a:avLst/>
          </a:prstGeom>
        </p:spPr>
        <p:txBody>
          <a:bodyPr wrap="square">
            <a:spAutoFit/>
          </a:bodyPr>
          <a:lstStyle/>
          <a:p>
            <a:r>
              <a:rPr lang="fr-FR" sz="2800" b="1" dirty="0" smtClean="0"/>
              <a:t>EOLIENNE WS 400</a:t>
            </a:r>
            <a:endParaRPr lang="fr-FR" sz="2800" dirty="0"/>
          </a:p>
        </p:txBody>
      </p:sp>
      <p:sp>
        <p:nvSpPr>
          <p:cNvPr id="58370" name="Rectangle 2"/>
          <p:cNvSpPr>
            <a:spLocks noChangeArrowheads="1"/>
          </p:cNvSpPr>
          <p:nvPr/>
        </p:nvSpPr>
        <p:spPr bwMode="auto">
          <a:xfrm>
            <a:off x="0" y="862553"/>
            <a:ext cx="154766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Descriptif</a:t>
            </a:r>
            <a:r>
              <a:rPr kumimoji="0" lang="fr-FR" b="1"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69" name="Image 1" descr="http://www.ronan-tourdumonde.com/photos_idefix/WS400kit.jpg"/>
          <p:cNvPicPr>
            <a:picLocks noChangeAspect="1" noChangeArrowheads="1"/>
          </p:cNvPicPr>
          <p:nvPr/>
        </p:nvPicPr>
        <p:blipFill>
          <a:blip r:embed="rId4" cstate="print"/>
          <a:srcRect/>
          <a:stretch>
            <a:fillRect/>
          </a:stretch>
        </p:blipFill>
        <p:spPr bwMode="auto">
          <a:xfrm>
            <a:off x="5393383" y="3717032"/>
            <a:ext cx="3750617" cy="2880320"/>
          </a:xfrm>
          <a:prstGeom prst="rect">
            <a:avLst/>
          </a:prstGeom>
          <a:noFill/>
        </p:spPr>
      </p:pic>
      <p:sp>
        <p:nvSpPr>
          <p:cNvPr id="58371" name="Rectangle 3"/>
          <p:cNvSpPr>
            <a:spLocks noChangeArrowheads="1"/>
          </p:cNvSpPr>
          <p:nvPr/>
        </p:nvSpPr>
        <p:spPr bwMode="auto">
          <a:xfrm>
            <a:off x="0" y="1268760"/>
            <a:ext cx="565212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Construction robuste, prévue pour une durée de vie supérieure à 15 ans.</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pales profitent des dernières avancées technologiques et sont moulées avec une extrême précision en résine renforcées fibres de carbone </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Elles ont une résistance exceptionnelle et tournent pratiquement sans bruit ni vibration. (&lt;50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dBa</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Générateur en aluminium moulé très résistant à la corrosion (sable, sel, pluie ...)</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Sans balai avec aimants permanents de haute technologie, pas de bruit et pas d'usure. </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Roulements sans entretien tout est prévu pour une bonne longévité.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SECURITE </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cas de grands vents le régulateur contrôle l'éolienne et les pales se vrillent naturellement afin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limiter les contraintes, tout est prévu pour votre tranquillité.</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ronan-tourdumonde.com/photos_idefix/WS400Courbe.jpg"/>
          <p:cNvPicPr/>
          <p:nvPr/>
        </p:nvPicPr>
        <p:blipFill>
          <a:blip r:embed="rId3" cstate="print"/>
          <a:srcRect/>
          <a:stretch>
            <a:fillRect/>
          </a:stretch>
        </p:blipFill>
        <p:spPr bwMode="auto">
          <a:xfrm>
            <a:off x="4427984" y="3789040"/>
            <a:ext cx="4716016" cy="2808312"/>
          </a:xfrm>
          <a:prstGeom prst="rect">
            <a:avLst/>
          </a:prstGeom>
          <a:noFill/>
          <a:ln w="9525">
            <a:noFill/>
            <a:miter lim="800000"/>
            <a:headEnd/>
            <a:tailEnd/>
          </a:ln>
        </p:spPr>
      </p:pic>
      <p:sp>
        <p:nvSpPr>
          <p:cNvPr id="3" name="ZoneTexte 2"/>
          <p:cNvSpPr txBox="1"/>
          <p:nvPr/>
        </p:nvSpPr>
        <p:spPr>
          <a:xfrm>
            <a:off x="3347864" y="0"/>
            <a:ext cx="2808312" cy="369332"/>
          </a:xfrm>
          <a:prstGeom prst="rect">
            <a:avLst/>
          </a:prstGeom>
          <a:noFill/>
          <a:ln w="12700">
            <a:solidFill>
              <a:srgbClr val="FF0000"/>
            </a:solidFill>
          </a:ln>
        </p:spPr>
        <p:txBody>
          <a:bodyPr wrap="square" rtlCol="0">
            <a:spAutoFit/>
          </a:bodyPr>
          <a:lstStyle/>
          <a:p>
            <a:r>
              <a:rPr lang="fr-FR" dirty="0" smtClean="0"/>
              <a:t>    Suite  éolienne WS 400 </a:t>
            </a:r>
            <a:endParaRPr lang="fr-FR" dirty="0"/>
          </a:p>
        </p:txBody>
      </p:sp>
      <p:sp>
        <p:nvSpPr>
          <p:cNvPr id="60417" name="Rectangle 1"/>
          <p:cNvSpPr>
            <a:spLocks noChangeArrowheads="1"/>
          </p:cNvSpPr>
          <p:nvPr/>
        </p:nvSpPr>
        <p:spPr bwMode="auto">
          <a:xfrm>
            <a:off x="323528" y="4795897"/>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Avantages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Silencieuse, efficace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Prix assez faible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Inconv</a:t>
            </a:r>
            <a:r>
              <a:rPr kumimoji="0" lang="fr-FR"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nients</a:t>
            </a:r>
            <a:r>
              <a:rPr kumimoji="0" lang="fr-FR" b="1"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Lourde, encombrante (diamètre : 1,4 m)</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Adaptée aux grands voiliers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             Vendue par Energie douce pour les habitats et installations terrestres</a:t>
            </a:r>
            <a:r>
              <a:rPr kumimoji="0" lang="fr-FR" b="0" i="0" u="none" strike="noStrike" cap="none" normalizeH="0" baseline="0" dirty="0" smtClean="0">
                <a:ln>
                  <a:noFill/>
                </a:ln>
                <a:solidFill>
                  <a:schemeClr val="accent3">
                    <a:lumMod val="50000"/>
                  </a:schemeClr>
                </a:solidFill>
                <a:effectLst/>
                <a:latin typeface="Arial" pitchFamily="34" charset="0"/>
                <a:cs typeface="Arial" pitchFamily="34" charset="0"/>
              </a:rPr>
              <a:t> </a:t>
            </a:r>
          </a:p>
        </p:txBody>
      </p:sp>
      <p:graphicFrame>
        <p:nvGraphicFramePr>
          <p:cNvPr id="5" name="Tableau 4"/>
          <p:cNvGraphicFramePr>
            <a:graphicFrameLocks noGrp="1"/>
          </p:cNvGraphicFramePr>
          <p:nvPr/>
        </p:nvGraphicFramePr>
        <p:xfrm>
          <a:off x="467544" y="764704"/>
          <a:ext cx="6096000" cy="2753868"/>
        </p:xfrm>
        <a:graphic>
          <a:graphicData uri="http://schemas.openxmlformats.org/drawingml/2006/table">
            <a:tbl>
              <a:tblPr/>
              <a:tblGrid>
                <a:gridCol w="3048000"/>
                <a:gridCol w="3048000"/>
              </a:tblGrid>
              <a:tr h="0">
                <a:tc>
                  <a:txBody>
                    <a:bodyPr/>
                    <a:lstStyle/>
                    <a:p>
                      <a:pPr>
                        <a:lnSpc>
                          <a:spcPct val="115000"/>
                        </a:lnSpc>
                        <a:spcAft>
                          <a:spcPts val="0"/>
                        </a:spcAft>
                      </a:pPr>
                      <a:r>
                        <a:rPr lang="fr-FR" sz="1100" dirty="0">
                          <a:latin typeface="Arial"/>
                          <a:ea typeface="Times New Roman"/>
                          <a:cs typeface="Times New Roman"/>
                        </a:rPr>
                        <a:t>Puissance de sortie nominale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400 WATTS</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Puissance de sortie Maximum</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450 WATTS</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dirty="0">
                          <a:latin typeface="Arial"/>
                          <a:ea typeface="Times New Roman"/>
                          <a:cs typeface="Times New Roman"/>
                        </a:rPr>
                        <a:t>Vitesse du vent- </a:t>
                      </a:r>
                      <a:r>
                        <a:rPr lang="fr-FR" sz="1100" dirty="0" err="1">
                          <a:latin typeface="Arial"/>
                          <a:ea typeface="Times New Roman"/>
                          <a:cs typeface="Times New Roman"/>
                        </a:rPr>
                        <a:t>ref</a:t>
                      </a:r>
                      <a:r>
                        <a:rPr lang="fr-FR" sz="1100" dirty="0">
                          <a:latin typeface="Arial"/>
                          <a:ea typeface="Times New Roman"/>
                          <a:cs typeface="Times New Roman"/>
                        </a:rPr>
                        <a:t> . nominale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24,3 Nœuds - Force 6 (45 Km/h)</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Vitesse de rotation nominale</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900 tr/mn</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Vitesse du vent au seuil de rotation</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3,9 Nœuds - Force 2 (7,2 Km/h)</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Vitesse du vent au seuil d'amorçage</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5,8 Nœuds - Force 2~3 (10,8 Km/h)</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Diamètre du Rotor</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1,40 mètre</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Matière des pales</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Nylon renforcé fibres de carbone</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Profil des pales</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Type aviation</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Résistance maximum</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117 Nœuds - Force 12 (216 Km/h)</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Système de coupure</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Contrôle électrique</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Installation électrique</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12 Volts (Batterie)</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Système d’entraînement</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dirty="0">
                          <a:latin typeface="Arial"/>
                          <a:ea typeface="Times New Roman"/>
                          <a:cs typeface="Times New Roman"/>
                        </a:rPr>
                        <a:t>Direct par axe unique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r>
            </a:tbl>
          </a:graphicData>
        </a:graphic>
      </p:graphicFrame>
      <p:sp>
        <p:nvSpPr>
          <p:cNvPr id="60418" name="Rectangle 2"/>
          <p:cNvSpPr>
            <a:spLocks noChangeArrowheads="1"/>
          </p:cNvSpPr>
          <p:nvPr/>
        </p:nvSpPr>
        <p:spPr bwMode="auto">
          <a:xfrm>
            <a:off x="251520" y="404664"/>
            <a:ext cx="30598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Caract</a:t>
            </a:r>
            <a:r>
              <a:rPr kumimoji="0" lang="fr-FR" sz="1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ristiques Techniques: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467544" y="3501008"/>
          <a:ext cx="6096000" cy="1271016"/>
        </p:xfrm>
        <a:graphic>
          <a:graphicData uri="http://schemas.openxmlformats.org/drawingml/2006/table">
            <a:tbl>
              <a:tblPr/>
              <a:tblGrid>
                <a:gridCol w="3048000"/>
                <a:gridCol w="3048000"/>
              </a:tblGrid>
              <a:tr h="0">
                <a:tc>
                  <a:txBody>
                    <a:bodyPr/>
                    <a:lstStyle/>
                    <a:p>
                      <a:pPr>
                        <a:lnSpc>
                          <a:spcPct val="115000"/>
                        </a:lnSpc>
                        <a:spcAft>
                          <a:spcPts val="0"/>
                        </a:spcAft>
                      </a:pPr>
                      <a:r>
                        <a:rPr lang="fr-FR" sz="1100" dirty="0">
                          <a:latin typeface="Arial"/>
                          <a:ea typeface="Times New Roman"/>
                          <a:cs typeface="Times New Roman"/>
                        </a:rPr>
                        <a:t>Régulateur de charge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inclus</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Protection de survitesse </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Contrôle électronique du frein</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dirty="0">
                          <a:latin typeface="Arial"/>
                          <a:ea typeface="Times New Roman"/>
                          <a:cs typeface="Times New Roman"/>
                        </a:rPr>
                        <a:t>Protection de sous tension</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OUI</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a:latin typeface="Arial"/>
                          <a:ea typeface="Times New Roman"/>
                          <a:cs typeface="Times New Roman"/>
                        </a:rPr>
                        <a:t>Protection de survoltage</a:t>
                      </a:r>
                      <a:endParaRPr lang="fr-FR"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OUI</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dirty="0">
                          <a:latin typeface="Arial"/>
                          <a:ea typeface="Times New Roman"/>
                          <a:cs typeface="Times New Roman"/>
                        </a:rPr>
                        <a:t>Poids de la turbine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a:latin typeface="Arial"/>
                          <a:ea typeface="Times New Roman"/>
                          <a:cs typeface="Times New Roman"/>
                        </a:rPr>
                        <a:t>15 Kg</a:t>
                      </a:r>
                      <a:endParaRPr lang="fr-FR"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a:lnSpc>
                          <a:spcPct val="115000"/>
                        </a:lnSpc>
                        <a:spcAft>
                          <a:spcPts val="0"/>
                        </a:spcAft>
                      </a:pPr>
                      <a:r>
                        <a:rPr lang="fr-FR" sz="1100" dirty="0">
                          <a:latin typeface="Arial"/>
                          <a:ea typeface="Times New Roman"/>
                          <a:cs typeface="Times New Roman"/>
                        </a:rPr>
                        <a:t>Poids brut emballage</a:t>
                      </a:r>
                      <a:endParaRPr lang="fr-FR" sz="1100" dirty="0">
                        <a:latin typeface="Calibri"/>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fr-FR" sz="1100" dirty="0">
                          <a:latin typeface="Arial"/>
                          <a:ea typeface="Times New Roman"/>
                          <a:cs typeface="Times New Roman"/>
                        </a:rPr>
                        <a:t>20 Kg</a:t>
                      </a:r>
                      <a:endParaRPr lang="fr-FR" sz="1100" dirty="0">
                        <a:latin typeface="Calibri"/>
                        <a:ea typeface="Times New Roman"/>
                        <a:cs typeface="Times New Roman"/>
                      </a:endParaRPr>
                    </a:p>
                  </a:txBody>
                  <a:tcPr marL="9525" marR="9525" marT="9525" marB="9525" anchor="ctr">
                    <a:lnL>
                      <a:noFill/>
                    </a:lnL>
                    <a:lnR>
                      <a:noFill/>
                    </a:lnR>
                    <a:lnT>
                      <a:noFill/>
                    </a:lnT>
                    <a:lnB>
                      <a:noFill/>
                    </a:lnB>
                  </a:tcPr>
                </a:tc>
              </a:tr>
            </a:tbl>
          </a:graphicData>
        </a:graphic>
      </p:graphicFrame>
      <p:sp>
        <p:nvSpPr>
          <p:cNvPr id="8" name="Étoile à 5 branches 7">
            <a:hlinkClick r:id="rId4" action="ppaction://hlinksldjump"/>
          </p:cNvPr>
          <p:cNvSpPr/>
          <p:nvPr/>
        </p:nvSpPr>
        <p:spPr>
          <a:xfrm>
            <a:off x="7812360" y="40466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_zoom" descr="Cliquez ici pour zoomer - Eolienne forte puissance D400 12V">
            <a:hlinkClick r:id="rId3" tooltip="&quot;Eolienne forte puissance D400 12V&quot;"/>
          </p:cNvPr>
          <p:cNvPicPr>
            <a:picLocks noChangeAspect="1" noChangeArrowheads="1"/>
          </p:cNvPicPr>
          <p:nvPr/>
        </p:nvPicPr>
        <p:blipFill>
          <a:blip r:embed="rId4" cstate="print"/>
          <a:srcRect/>
          <a:stretch>
            <a:fillRect/>
          </a:stretch>
        </p:blipFill>
        <p:spPr bwMode="auto">
          <a:xfrm>
            <a:off x="5298933" y="0"/>
            <a:ext cx="3845067" cy="4227955"/>
          </a:xfrm>
          <a:prstGeom prst="rect">
            <a:avLst/>
          </a:prstGeom>
          <a:noFill/>
          <a:ln w="9525">
            <a:noFill/>
            <a:miter lim="800000"/>
            <a:headEnd/>
            <a:tailEnd/>
          </a:ln>
        </p:spPr>
      </p:pic>
      <p:sp>
        <p:nvSpPr>
          <p:cNvPr id="61443" name="Rectangle 3"/>
          <p:cNvSpPr>
            <a:spLocks noChangeArrowheads="1"/>
          </p:cNvSpPr>
          <p:nvPr/>
        </p:nvSpPr>
        <p:spPr bwMode="auto">
          <a:xfrm>
            <a:off x="1835696" y="188640"/>
            <a:ext cx="3600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3559"/>
                </a:solidFill>
                <a:effectLst/>
                <a:latin typeface="Trebuchet MS" pitchFamily="34" charset="0"/>
                <a:ea typeface="Times New Roman" pitchFamily="18" charset="0"/>
                <a:cs typeface="Times New Roman" pitchFamily="18" charset="0"/>
              </a:rPr>
              <a:t>Eolienne  D 400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1447" name="Rectangle 7"/>
          <p:cNvSpPr>
            <a:spLocks noChangeArrowheads="1"/>
          </p:cNvSpPr>
          <p:nvPr/>
        </p:nvSpPr>
        <p:spPr bwMode="auto">
          <a:xfrm>
            <a:off x="251520" y="810289"/>
            <a:ext cx="504056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Descriptif</a:t>
            </a:r>
            <a:r>
              <a:rPr kumimoji="0" lang="fr-FR" sz="2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Profil des pales </a:t>
            </a:r>
            <a:r>
              <a:rPr kumimoji="0" lang="fr-FR" b="0" i="0" u="none" strike="noStrike" cap="none" normalizeH="0" baseline="0" dirty="0" err="1" smtClean="0">
                <a:ln>
                  <a:noFill/>
                </a:ln>
                <a:solidFill>
                  <a:srgbClr val="575553"/>
                </a:solidFill>
                <a:effectLst/>
                <a:latin typeface="Arial" pitchFamily="34" charset="0"/>
                <a:ea typeface="Times New Roman" pitchFamily="18" charset="0"/>
                <a:cs typeface="Arial" pitchFamily="34" charset="0"/>
              </a:rPr>
              <a:t>airfoil</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à pas variables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type </a:t>
            </a:r>
            <a:r>
              <a:rPr kumimoji="0" lang="fr-FR" b="0" i="0" u="none" strike="noStrike" cap="none" normalizeH="0" baseline="0" dirty="0" err="1" smtClean="0">
                <a:ln>
                  <a:noFill/>
                </a:ln>
                <a:solidFill>
                  <a:srgbClr val="575553"/>
                </a:solidFill>
                <a:effectLst/>
                <a:latin typeface="Arial" pitchFamily="34" charset="0"/>
                <a:ea typeface="Times New Roman" pitchFamily="18" charset="0"/>
                <a:cs typeface="Arial" pitchFamily="34" charset="0"/>
              </a:rPr>
              <a:t>Low</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Reynolds. Ce profil permet de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fonctionner à régime lent.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(1200 tours maxi)</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L'empennage a un profil spécial anti turbulence.</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Cette éolienne innove de part sa qualité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de fabrication et son design</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395536" y="3573016"/>
            <a:ext cx="741682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Caractéristiques techniques</a:t>
            </a:r>
            <a:r>
              <a:rPr kumimoji="0" lang="fr-FR" sz="2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a:t>
            </a:r>
            <a: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r>
            <a:b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r>
            <a:b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Diamètre hélice: 1,10m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Amorçage 5 nœuds</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Rayon d’évitage : 585mm</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poids 15KG</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Conformité CE/ garantie 2 ans</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Embase mâle diam. 42mm</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Alternateur haut rendement 12 pôles Stator isolé et noyé dans l'époxy</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Carter en aluminium revêtue de peinture époxy cuit au four</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B_Image" descr="Eolienne forte puissance D400 12V"/>
          <p:cNvPicPr>
            <a:picLocks noChangeAspect="1" noChangeArrowheads="1"/>
          </p:cNvPicPr>
          <p:nvPr/>
        </p:nvPicPr>
        <p:blipFill>
          <a:blip r:embed="rId3" r:link="rId4" cstate="print"/>
          <a:srcRect/>
          <a:stretch>
            <a:fillRect/>
          </a:stretch>
        </p:blipFill>
        <p:spPr bwMode="auto">
          <a:xfrm>
            <a:off x="4788024" y="0"/>
            <a:ext cx="4355976" cy="2905979"/>
          </a:xfrm>
          <a:prstGeom prst="rect">
            <a:avLst/>
          </a:prstGeom>
          <a:noFill/>
        </p:spPr>
      </p:pic>
      <p:pic>
        <p:nvPicPr>
          <p:cNvPr id="63490" name="TB_Image" descr="Eolienne forte puissance D400 12V">
            <a:hlinkClick r:id="" action="ppaction://noaction"/>
          </p:cNvPr>
          <p:cNvPicPr>
            <a:picLocks noChangeAspect="1" noChangeArrowheads="1"/>
          </p:cNvPicPr>
          <p:nvPr/>
        </p:nvPicPr>
        <p:blipFill>
          <a:blip r:embed="rId5" r:link="rId6" cstate="print"/>
          <a:srcRect/>
          <a:stretch>
            <a:fillRect/>
          </a:stretch>
        </p:blipFill>
        <p:spPr bwMode="auto">
          <a:xfrm>
            <a:off x="3203848" y="2996952"/>
            <a:ext cx="5783971" cy="3861048"/>
          </a:xfrm>
          <a:prstGeom prst="rect">
            <a:avLst/>
          </a:prstGeom>
          <a:noFill/>
          <a:ln w="9525">
            <a:noFill/>
            <a:miter lim="800000"/>
            <a:headEnd/>
            <a:tailEnd/>
          </a:ln>
        </p:spPr>
      </p:pic>
      <p:sp>
        <p:nvSpPr>
          <p:cNvPr id="5" name="Rectangle 8"/>
          <p:cNvSpPr>
            <a:spLocks noChangeArrowheads="1"/>
          </p:cNvSpPr>
          <p:nvPr/>
        </p:nvSpPr>
        <p:spPr bwMode="auto">
          <a:xfrm>
            <a:off x="0" y="692696"/>
            <a:ext cx="86044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b="1" dirty="0" smtClean="0">
                <a:solidFill>
                  <a:srgbClr val="575553"/>
                </a:solidFill>
                <a:latin typeface="Arial" pitchFamily="34" charset="0"/>
                <a:ea typeface="Times New Roman" pitchFamily="18" charset="0"/>
                <a:cs typeface="Arial" pitchFamily="34" charset="0"/>
              </a:rPr>
              <a:t>Avantages</a:t>
            </a:r>
            <a:r>
              <a:rPr lang="fr-FR" dirty="0" smtClean="0">
                <a:solidFill>
                  <a:srgbClr val="575553"/>
                </a:solidFill>
                <a:latin typeface="Arial" pitchFamily="34" charset="0"/>
                <a:ea typeface="Times New Roman" pitchFamily="18" charset="0"/>
                <a:cs typeface="Arial" pitchFamily="34" charset="0"/>
              </a:rPr>
              <a:t> :</a:t>
            </a:r>
            <a:endParaRPr lang="fr-FR"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Délivre un ampérage élevé avec de faibles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vitesses de vent.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Fournit 91 ampères/jour avec 9 nœuds de vent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seulement.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Silencieuse, elle fonctionne sans vibrations. </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La production atteint 500 Watts à 40 nœuds.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3212976"/>
            <a:ext cx="20517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Inconvénient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Prix élevé</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Poids important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Texte 6"/>
          <p:cNvSpPr txBox="1"/>
          <p:nvPr/>
        </p:nvSpPr>
        <p:spPr>
          <a:xfrm>
            <a:off x="1835696" y="260648"/>
            <a:ext cx="2753382" cy="461665"/>
          </a:xfrm>
          <a:prstGeom prst="rect">
            <a:avLst/>
          </a:prstGeom>
          <a:noFill/>
          <a:ln w="12700">
            <a:solidFill>
              <a:srgbClr val="FF0000"/>
            </a:solidFill>
          </a:ln>
        </p:spPr>
        <p:txBody>
          <a:bodyPr wrap="none" rtlCol="0">
            <a:spAutoFit/>
          </a:bodyPr>
          <a:lstStyle/>
          <a:p>
            <a:r>
              <a:rPr lang="fr-FR" sz="2400" dirty="0" smtClean="0"/>
              <a:t>Suite Eolienne D 400</a:t>
            </a:r>
            <a:endParaRPr lang="fr-FR" sz="2400" dirty="0"/>
          </a:p>
        </p:txBody>
      </p:sp>
      <p:sp>
        <p:nvSpPr>
          <p:cNvPr id="8" name="Étoile à 5 branches 7">
            <a:hlinkClick r:id="rId7" action="ppaction://hlinksldjump"/>
          </p:cNvPr>
          <p:cNvSpPr/>
          <p:nvPr/>
        </p:nvSpPr>
        <p:spPr>
          <a:xfrm>
            <a:off x="0" y="6237312"/>
            <a:ext cx="611560" cy="6206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chier:Eolienne verticale 01.jpg">
            <a:hlinkClick r:id="rId3"/>
          </p:cNvPr>
          <p:cNvPicPr>
            <a:picLocks noChangeAspect="1" noChangeArrowheads="1"/>
          </p:cNvPicPr>
          <p:nvPr/>
        </p:nvPicPr>
        <p:blipFill>
          <a:blip r:embed="rId4" r:link="rId5" cstate="print"/>
          <a:srcRect/>
          <a:stretch>
            <a:fillRect/>
          </a:stretch>
        </p:blipFill>
        <p:spPr bwMode="auto">
          <a:xfrm>
            <a:off x="5364089" y="1823915"/>
            <a:ext cx="3779912" cy="5034086"/>
          </a:xfrm>
          <a:prstGeom prst="rect">
            <a:avLst/>
          </a:prstGeom>
          <a:noFill/>
          <a:ln w="9525">
            <a:noFill/>
            <a:miter lim="800000"/>
            <a:headEnd/>
            <a:tailEnd/>
          </a:ln>
        </p:spPr>
      </p:pic>
      <p:sp>
        <p:nvSpPr>
          <p:cNvPr id="3" name="Rectangle 2"/>
          <p:cNvSpPr/>
          <p:nvPr/>
        </p:nvSpPr>
        <p:spPr>
          <a:xfrm>
            <a:off x="2195736" y="260648"/>
            <a:ext cx="3312368" cy="461665"/>
          </a:xfrm>
          <a:prstGeom prst="rect">
            <a:avLst/>
          </a:prstGeom>
          <a:ln w="12700">
            <a:solidFill>
              <a:srgbClr val="FF0000"/>
            </a:solidFill>
          </a:ln>
        </p:spPr>
        <p:txBody>
          <a:bodyPr wrap="square">
            <a:spAutoFit/>
          </a:bodyPr>
          <a:lstStyle/>
          <a:p>
            <a:r>
              <a:rPr lang="fr-FR" sz="2400" b="1" dirty="0" smtClean="0"/>
              <a:t>       EOLIENNE DINELLI</a:t>
            </a:r>
            <a:endParaRPr lang="fr-FR" sz="2400" dirty="0"/>
          </a:p>
        </p:txBody>
      </p:sp>
      <p:sp>
        <p:nvSpPr>
          <p:cNvPr id="4" name="Rectangle 3"/>
          <p:cNvSpPr/>
          <p:nvPr/>
        </p:nvSpPr>
        <p:spPr>
          <a:xfrm>
            <a:off x="323528" y="980728"/>
            <a:ext cx="5760640" cy="2862322"/>
          </a:xfrm>
          <a:prstGeom prst="rect">
            <a:avLst/>
          </a:prstGeom>
        </p:spPr>
        <p:txBody>
          <a:bodyPr wrap="square">
            <a:spAutoFit/>
          </a:bodyPr>
          <a:lstStyle/>
          <a:p>
            <a:r>
              <a:rPr lang="fr-FR" dirty="0" smtClean="0"/>
              <a:t>D’un nouveau concept respectueux de l’environnement, le navigateur bien connu, Raphaël DINELLI,  à construit une nouvelle éolienne " </a:t>
            </a:r>
            <a:r>
              <a:rPr lang="fr-FR" dirty="0" err="1" smtClean="0"/>
              <a:t>marinisée</a:t>
            </a:r>
            <a:r>
              <a:rPr lang="fr-FR" dirty="0" smtClean="0"/>
              <a:t> à axe vertical ".</a:t>
            </a:r>
          </a:p>
          <a:p>
            <a:r>
              <a:rPr lang="fr-FR" dirty="0" smtClean="0"/>
              <a:t>Conçue sur le principe d'une séparation entre </a:t>
            </a:r>
          </a:p>
          <a:p>
            <a:r>
              <a:rPr lang="fr-FR" dirty="0" smtClean="0"/>
              <a:t>les pales et le mât central, elle présente le grand </a:t>
            </a:r>
          </a:p>
          <a:p>
            <a:r>
              <a:rPr lang="fr-FR" dirty="0" smtClean="0"/>
              <a:t>avantage d'être silencieuse, d'avoir une meilleure </a:t>
            </a:r>
          </a:p>
          <a:p>
            <a:r>
              <a:rPr lang="fr-FR" dirty="0" smtClean="0"/>
              <a:t>prise au vent que les éoliennes à hélice, d'être moins dangereuse pour les oiseaux et enfin, de présenter</a:t>
            </a:r>
          </a:p>
          <a:p>
            <a:r>
              <a:rPr lang="fr-FR" dirty="0" smtClean="0"/>
              <a:t>un rendement de production d'électricité supérieur </a:t>
            </a:r>
          </a:p>
          <a:p>
            <a:r>
              <a:rPr lang="fr-FR" dirty="0" smtClean="0"/>
              <a:t>à une éolienne "classique".</a:t>
            </a:r>
            <a:endParaRPr lang="fr-FR" dirty="0"/>
          </a:p>
        </p:txBody>
      </p:sp>
      <p:sp>
        <p:nvSpPr>
          <p:cNvPr id="5" name="Rectangle 4"/>
          <p:cNvSpPr/>
          <p:nvPr/>
        </p:nvSpPr>
        <p:spPr>
          <a:xfrm>
            <a:off x="395536" y="4077072"/>
            <a:ext cx="4572000" cy="2031325"/>
          </a:xfrm>
          <a:prstGeom prst="rect">
            <a:avLst/>
          </a:prstGeom>
        </p:spPr>
        <p:txBody>
          <a:bodyPr>
            <a:spAutoFit/>
          </a:bodyPr>
          <a:lstStyle/>
          <a:p>
            <a:r>
              <a:rPr lang="fr-FR" dirty="0" smtClean="0"/>
              <a:t>L'éolienne à axe vertical permet une prise de vent multidirectionnelle et une vitesse de démarrage à basse vitesse. Le principe de développement se fait via un générateur à disques utilisant une série d'aimants permettant de transformer la force de rotation produite de l'éolienne en énergie électrique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ichier:Eolienne verticale 02.jpg">
            <a:hlinkClick r:id="rId3"/>
          </p:cNvPr>
          <p:cNvPicPr>
            <a:picLocks noChangeAspect="1" noChangeArrowheads="1"/>
          </p:cNvPicPr>
          <p:nvPr/>
        </p:nvPicPr>
        <p:blipFill>
          <a:blip r:embed="rId4" r:link="rId5" cstate="print"/>
          <a:srcRect/>
          <a:stretch>
            <a:fillRect/>
          </a:stretch>
        </p:blipFill>
        <p:spPr bwMode="auto">
          <a:xfrm>
            <a:off x="3998286" y="0"/>
            <a:ext cx="5145714" cy="3429000"/>
          </a:xfrm>
          <a:prstGeom prst="rect">
            <a:avLst/>
          </a:prstGeom>
          <a:noFill/>
          <a:ln w="9525">
            <a:noFill/>
            <a:miter lim="800000"/>
            <a:headEnd/>
            <a:tailEnd/>
          </a:ln>
        </p:spPr>
      </p:pic>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6565" name="Rectangle 5"/>
          <p:cNvSpPr>
            <a:spLocks noChangeArrowheads="1"/>
          </p:cNvSpPr>
          <p:nvPr/>
        </p:nvSpPr>
        <p:spPr bwMode="auto">
          <a:xfrm>
            <a:off x="467544" y="1772816"/>
            <a:ext cx="35283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Après avoir été testée durant le dernier Vendée Globe à bord du voilier « Fondation Océan Vital » elle est en cours de mise au point.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5"/>
          <p:cNvSpPr txBox="1"/>
          <p:nvPr/>
        </p:nvSpPr>
        <p:spPr>
          <a:xfrm>
            <a:off x="1259632" y="548680"/>
            <a:ext cx="2162515" cy="369332"/>
          </a:xfrm>
          <a:prstGeom prst="rect">
            <a:avLst/>
          </a:prstGeom>
          <a:noFill/>
          <a:ln w="12700">
            <a:solidFill>
              <a:srgbClr val="FF0000"/>
            </a:solidFill>
          </a:ln>
        </p:spPr>
        <p:txBody>
          <a:bodyPr wrap="none" rtlCol="0">
            <a:spAutoFit/>
          </a:bodyPr>
          <a:lstStyle/>
          <a:p>
            <a:r>
              <a:rPr lang="fr-FR" dirty="0" smtClean="0"/>
              <a:t>Suite Eolienne </a:t>
            </a:r>
            <a:r>
              <a:rPr lang="fr-FR" dirty="0" err="1" smtClean="0"/>
              <a:t>Dinelli</a:t>
            </a:r>
            <a:endParaRPr lang="fr-FR" dirty="0"/>
          </a:p>
        </p:txBody>
      </p:sp>
      <p:sp>
        <p:nvSpPr>
          <p:cNvPr id="7" name="Rectangle 6"/>
          <p:cNvSpPr/>
          <p:nvPr/>
        </p:nvSpPr>
        <p:spPr>
          <a:xfrm>
            <a:off x="611560" y="3645024"/>
            <a:ext cx="4572000" cy="2308324"/>
          </a:xfrm>
          <a:prstGeom prst="rect">
            <a:avLst/>
          </a:prstGeom>
        </p:spPr>
        <p:txBody>
          <a:bodyPr>
            <a:spAutoFit/>
          </a:bodyPr>
          <a:lstStyle/>
          <a:p>
            <a:r>
              <a:rPr lang="fr-FR" dirty="0" smtClean="0"/>
              <a:t>Le constructeur envisage de réaliser 3 modèles de tailles différentes :</a:t>
            </a:r>
          </a:p>
          <a:p>
            <a:endParaRPr lang="fr-FR" dirty="0" smtClean="0"/>
          </a:p>
          <a:p>
            <a:r>
              <a:rPr lang="fr-FR" dirty="0" smtClean="0"/>
              <a:t>300 W , 1500 W et 5000 W</a:t>
            </a:r>
          </a:p>
          <a:p>
            <a:endParaRPr lang="fr-FR" dirty="0" smtClean="0"/>
          </a:p>
          <a:p>
            <a:r>
              <a:rPr lang="fr-FR" dirty="0" smtClean="0"/>
              <a:t>Les deux derniers projets seraient financés par la société 49 SUD alors que le premier est toujours à la recherche d’un financement.</a:t>
            </a:r>
            <a:endParaRPr lang="fr-FR" dirty="0"/>
          </a:p>
        </p:txBody>
      </p:sp>
      <p:sp>
        <p:nvSpPr>
          <p:cNvPr id="8" name="Étoile à 5 branches 7">
            <a:hlinkClick r:id="rId6" action="ppaction://hlinksldjump"/>
          </p:cNvPr>
          <p:cNvSpPr/>
          <p:nvPr/>
        </p:nvSpPr>
        <p:spPr>
          <a:xfrm>
            <a:off x="8604448" y="6309320"/>
            <a:ext cx="539552" cy="5486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_zoom" descr="Cliquez ici pour zoomer - Eolienne kit RT-115 (12 V)">
            <a:hlinkClick r:id="rId3" tooltip="&quot;Eolienne kit RT-115 (12 V)&quot;"/>
          </p:cNvPr>
          <p:cNvPicPr>
            <a:picLocks noChangeAspect="1" noChangeArrowheads="1"/>
          </p:cNvPicPr>
          <p:nvPr/>
        </p:nvPicPr>
        <p:blipFill>
          <a:blip r:embed="rId4" cstate="print"/>
          <a:srcRect/>
          <a:stretch>
            <a:fillRect/>
          </a:stretch>
        </p:blipFill>
        <p:spPr bwMode="auto">
          <a:xfrm>
            <a:off x="-324544" y="0"/>
            <a:ext cx="3356992" cy="3356992"/>
          </a:xfrm>
          <a:prstGeom prst="rect">
            <a:avLst/>
          </a:prstGeom>
          <a:noFill/>
          <a:ln w="9525">
            <a:noFill/>
            <a:miter lim="800000"/>
            <a:headEnd/>
            <a:tailEnd/>
          </a:ln>
        </p:spPr>
      </p:pic>
      <p:sp>
        <p:nvSpPr>
          <p:cNvPr id="3" name="Rectangle 2"/>
          <p:cNvSpPr/>
          <p:nvPr/>
        </p:nvSpPr>
        <p:spPr>
          <a:xfrm>
            <a:off x="3851920" y="404664"/>
            <a:ext cx="3129062" cy="461665"/>
          </a:xfrm>
          <a:prstGeom prst="rect">
            <a:avLst/>
          </a:prstGeom>
          <a:ln w="15875">
            <a:solidFill>
              <a:srgbClr val="FF0000"/>
            </a:solidFill>
          </a:ln>
        </p:spPr>
        <p:txBody>
          <a:bodyPr wrap="none">
            <a:spAutoFit/>
          </a:bodyPr>
          <a:lstStyle/>
          <a:p>
            <a:r>
              <a:rPr lang="fr-FR" sz="2400" b="1" dirty="0" smtClean="0"/>
              <a:t>Eolienne RUTLAND 913</a:t>
            </a:r>
            <a:endParaRPr lang="fr-FR" sz="2400" dirty="0"/>
          </a:p>
        </p:txBody>
      </p:sp>
      <p:sp>
        <p:nvSpPr>
          <p:cNvPr id="69635" name="Rectangle 3"/>
          <p:cNvSpPr>
            <a:spLocks noChangeArrowheads="1"/>
          </p:cNvSpPr>
          <p:nvPr/>
        </p:nvSpPr>
        <p:spPr bwMode="auto">
          <a:xfrm>
            <a:off x="2843808" y="847746"/>
            <a:ext cx="611966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Caractéristiques techniques</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Eolienne RT-913</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 L’éolienne RT-913 a un diamètre de 910mm et génère jusqu’à 300W</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Poids de 10,5 Kg.</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Très utilisée sur les voiliers de 10 mètres à 12m.  Démarrage de la charge à 5 nœuds de vent, Génère 90W à 19 nœuds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Munie d’un alternateur triphasé protégé par un carter en résine polyester.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4149080"/>
            <a:ext cx="4860032" cy="2308324"/>
          </a:xfrm>
          <a:prstGeom prst="rect">
            <a:avLst/>
          </a:prstGeom>
        </p:spPr>
        <p:txBody>
          <a:bodyPr wrap="square">
            <a:spAutoFit/>
          </a:bodyPr>
          <a:lstStyle/>
          <a:p>
            <a:r>
              <a:rPr lang="fr-FR" b="1" dirty="0" smtClean="0"/>
              <a:t>Régulateur de charge RT060</a:t>
            </a:r>
            <a:r>
              <a:rPr lang="fr-FR" dirty="0" smtClean="0"/>
              <a:t> : est conçu pour être utilisé avec l’éolienne RT-503 ou des modules solaires d’une puissance maximum de 60W, ou pour le tandem éolienne RT-503 et un module solaire d’une puissance maximum de 30W. </a:t>
            </a:r>
          </a:p>
          <a:p>
            <a:r>
              <a:rPr lang="fr-FR" dirty="0" smtClean="0"/>
              <a:t>Une diode interne de blocage évite tout retour de courant en provenance de la batterie ou de toute autre source d’énergie</a:t>
            </a:r>
            <a:endParaRPr lang="fr-FR" dirty="0"/>
          </a:p>
        </p:txBody>
      </p:sp>
      <p:sp>
        <p:nvSpPr>
          <p:cNvPr id="69636" name="Rectangle 4"/>
          <p:cNvSpPr>
            <a:spLocks noChangeArrowheads="1"/>
          </p:cNvSpPr>
          <p:nvPr/>
        </p:nvSpPr>
        <p:spPr bwMode="auto">
          <a:xfrm>
            <a:off x="4932040" y="3789040"/>
            <a:ext cx="4211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Avantages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Silencieuse à faible vitesse, Bruit moyen par vent fort (sert d’alarme la nuit)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Prix modéré, puissance suffisante pour les faibles consommations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Inconvénients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Fabrication simplifiée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Demande un entretien important pour la pérennité en milieu salin</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Étoile à 5 branches 6">
            <a:hlinkClick r:id="rId5" action="ppaction://hlinksldjump"/>
          </p:cNvPr>
          <p:cNvSpPr/>
          <p:nvPr/>
        </p:nvSpPr>
        <p:spPr>
          <a:xfrm>
            <a:off x="8388424" y="404664"/>
            <a:ext cx="33833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rd-main-img" descr="Eolienne Air Marine 400W + switch arrêt rotation Air Marine"/>
          <p:cNvPicPr>
            <a:picLocks noChangeAspect="1" noChangeArrowheads="1"/>
          </p:cNvPicPr>
          <p:nvPr/>
        </p:nvPicPr>
        <p:blipFill>
          <a:blip r:embed="rId3" r:link="rId4" cstate="print"/>
          <a:srcRect/>
          <a:stretch>
            <a:fillRect/>
          </a:stretch>
        </p:blipFill>
        <p:spPr bwMode="auto">
          <a:xfrm>
            <a:off x="5076056" y="0"/>
            <a:ext cx="5105400" cy="4084806"/>
          </a:xfrm>
          <a:prstGeom prst="rect">
            <a:avLst/>
          </a:prstGeom>
          <a:noFill/>
          <a:ln w="9525">
            <a:noFill/>
            <a:miter lim="800000"/>
            <a:headEnd/>
            <a:tailEnd/>
          </a:ln>
        </p:spPr>
      </p:pic>
      <p:sp>
        <p:nvSpPr>
          <p:cNvPr id="716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1685" name="Rectangle 5"/>
          <p:cNvSpPr>
            <a:spLocks noChangeArrowheads="1"/>
          </p:cNvSpPr>
          <p:nvPr/>
        </p:nvSpPr>
        <p:spPr bwMode="auto">
          <a:xfrm>
            <a:off x="2627784" y="214481"/>
            <a:ext cx="2520280" cy="523220"/>
          </a:xfrm>
          <a:prstGeom prst="rect">
            <a:avLst/>
          </a:prstGeom>
          <a:noFill/>
          <a:ln w="158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AIR MARINE X</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6" name="Rectangle 6"/>
          <p:cNvSpPr>
            <a:spLocks noChangeArrowheads="1"/>
          </p:cNvSpPr>
          <p:nvPr/>
        </p:nvSpPr>
        <p:spPr bwMode="auto">
          <a:xfrm>
            <a:off x="323528" y="836712"/>
            <a:ext cx="56886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Descriptif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L'éolienne air marine commence à débiter à partir de 12 nœuds de vent pour atteindre son débit maximum supérieur à 400 W avec 28 nœuds de vent.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 poids léger convient parfaitement pour tous types de voiliers.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pales, réalisées en carbone, au profil variable suivant la force du vent,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permettent le maintien constant de la vitesse de rotation de l'alternateur.</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Protection totale des circuits électroniques à l'air salin.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Corps en aluminium de qualité aéronautique avec peinture époxy et protection vernis anticorrosion assurant un aspect parfait durant de longues années.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16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5"/>
          <p:cNvSpPr>
            <a:spLocks noChangeArrowheads="1"/>
          </p:cNvSpPr>
          <p:nvPr/>
        </p:nvSpPr>
        <p:spPr bwMode="auto">
          <a:xfrm>
            <a:off x="323528" y="4869160"/>
            <a:ext cx="48245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régulateur de charge interne avec réglage externe pour tous types de batteries.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alternateur sans balai à aimant permanent.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95536" y="5877272"/>
            <a:ext cx="6912768" cy="646331"/>
          </a:xfrm>
          <a:prstGeom prst="rect">
            <a:avLst/>
          </a:prstGeom>
        </p:spPr>
        <p:txBody>
          <a:bodyPr wrap="square">
            <a:spAutoFit/>
          </a:bodyPr>
          <a:lstStyle/>
          <a:p>
            <a:pPr lvl="0" fontAlgn="base">
              <a:spcBef>
                <a:spcPct val="0"/>
              </a:spcBef>
              <a:spcAft>
                <a:spcPct val="0"/>
              </a:spcAft>
            </a:pPr>
            <a:r>
              <a:rPr lang="fr-FR" dirty="0" smtClean="0">
                <a:latin typeface="Arial" pitchFamily="34" charset="0"/>
                <a:ea typeface="Times New Roman" pitchFamily="18" charset="0"/>
                <a:cs typeface="Arial" pitchFamily="34" charset="0"/>
              </a:rPr>
              <a:t>contrôle électronique de la tension.</a:t>
            </a:r>
            <a:endParaRPr lang="fr-FR" dirty="0" smtClean="0">
              <a:latin typeface="Arial" pitchFamily="34" charset="0"/>
              <a:cs typeface="Arial" pitchFamily="34" charset="0"/>
            </a:endParaRPr>
          </a:p>
          <a:p>
            <a:pPr lvl="0" eaLnBrk="0" fontAlgn="base" hangingPunct="0">
              <a:spcBef>
                <a:spcPct val="0"/>
              </a:spcBef>
              <a:spcAft>
                <a:spcPct val="0"/>
              </a:spcAft>
            </a:pPr>
            <a:r>
              <a:rPr lang="fr-FR" dirty="0" smtClean="0">
                <a:latin typeface="Arial" pitchFamily="34" charset="0"/>
                <a:ea typeface="Times New Roman" pitchFamily="18" charset="0"/>
                <a:cs typeface="Arial" pitchFamily="34" charset="0"/>
              </a:rPr>
              <a:t>force du vent  pour démarrage 6 nœuds 2.7m/sec</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6050" y="142852"/>
            <a:ext cx="3643338" cy="571504"/>
          </a:xfrm>
          <a:ln w="28575">
            <a:gradFill>
              <a:gsLst>
                <a:gs pos="0">
                  <a:srgbClr val="FFF200"/>
                </a:gs>
                <a:gs pos="45000">
                  <a:srgbClr val="FF7A00"/>
                </a:gs>
                <a:gs pos="70000">
                  <a:srgbClr val="FF0300"/>
                </a:gs>
                <a:gs pos="100000">
                  <a:srgbClr val="4D0808"/>
                </a:gs>
              </a:gsLst>
              <a:lin ang="5400000" scaled="0"/>
            </a:gradFill>
          </a:ln>
        </p:spPr>
        <p:txBody>
          <a:bodyPr>
            <a:normAutofit fontScale="90000"/>
          </a:bodyPr>
          <a:lstStyle/>
          <a:p>
            <a:r>
              <a:rPr lang="fr-FR" dirty="0" smtClean="0"/>
              <a:t>Limite de </a:t>
            </a:r>
            <a:r>
              <a:rPr lang="fr-FR" dirty="0" err="1" smtClean="0"/>
              <a:t>Betz</a:t>
            </a:r>
            <a:endParaRPr lang="fr-FR" dirty="0"/>
          </a:p>
        </p:txBody>
      </p:sp>
      <p:sp>
        <p:nvSpPr>
          <p:cNvPr id="3" name="Espace réservé du contenu 2"/>
          <p:cNvSpPr>
            <a:spLocks noGrp="1"/>
          </p:cNvSpPr>
          <p:nvPr>
            <p:ph idx="1"/>
          </p:nvPr>
        </p:nvSpPr>
        <p:spPr>
          <a:xfrm>
            <a:off x="214282" y="928670"/>
            <a:ext cx="8929718" cy="1143008"/>
          </a:xfrm>
        </p:spPr>
        <p:txBody>
          <a:bodyPr>
            <a:normAutofit fontScale="62500" lnSpcReduction="20000"/>
          </a:bodyPr>
          <a:lstStyle/>
          <a:p>
            <a:r>
              <a:rPr lang="fr-FR" dirty="0" smtClean="0"/>
              <a:t>D’après le théorème de </a:t>
            </a:r>
            <a:r>
              <a:rPr lang="fr-FR" dirty="0" err="1" smtClean="0"/>
              <a:t>Betz</a:t>
            </a:r>
            <a:r>
              <a:rPr lang="fr-FR" dirty="0" smtClean="0"/>
              <a:t>, 60% au maximum de l'énergie peut être récupérée. </a:t>
            </a:r>
            <a:br>
              <a:rPr lang="fr-FR" dirty="0" smtClean="0"/>
            </a:br>
            <a:r>
              <a:rPr lang="fr-FR" dirty="0" smtClean="0"/>
              <a:t>D'autre part, si l'on considère la masse volumique moyenne de l'air, on en déduit la limite de </a:t>
            </a:r>
            <a:r>
              <a:rPr lang="fr-FR" dirty="0" err="1" smtClean="0"/>
              <a:t>Betz</a:t>
            </a:r>
            <a:r>
              <a:rPr lang="fr-FR" dirty="0" smtClean="0"/>
              <a:t>. </a:t>
            </a:r>
          </a:p>
        </p:txBody>
      </p:sp>
      <p:sp>
        <p:nvSpPr>
          <p:cNvPr id="5" name="Rectangle 4"/>
          <p:cNvSpPr/>
          <p:nvPr/>
        </p:nvSpPr>
        <p:spPr>
          <a:xfrm>
            <a:off x="357158" y="3000372"/>
            <a:ext cx="8501122" cy="369332"/>
          </a:xfrm>
          <a:prstGeom prst="rect">
            <a:avLst/>
          </a:prstGeom>
        </p:spPr>
        <p:txBody>
          <a:bodyPr wrap="square">
            <a:spAutoFit/>
          </a:bodyPr>
          <a:lstStyle/>
          <a:p>
            <a:r>
              <a:rPr lang="fr-FR" dirty="0" smtClean="0"/>
              <a:t>Ainsi la puissance fournie par une éolienne ne sera jamais supérieure à 0,37 SV</a:t>
            </a:r>
            <a:r>
              <a:rPr lang="fr-FR" baseline="30000" dirty="0" smtClean="0"/>
              <a:t>3</a:t>
            </a:r>
            <a:endParaRPr lang="fr-FR" dirty="0"/>
          </a:p>
        </p:txBody>
      </p:sp>
      <p:sp>
        <p:nvSpPr>
          <p:cNvPr id="3075" name="Rectangle 3"/>
          <p:cNvSpPr>
            <a:spLocks noChangeArrowheads="1"/>
          </p:cNvSpPr>
          <p:nvPr/>
        </p:nvSpPr>
        <p:spPr bwMode="auto">
          <a:xfrm>
            <a:off x="428596" y="3500438"/>
            <a:ext cx="84296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 une éolienne à axe horizontal S est la surface balayée par les pales soit </a:t>
            </a:r>
            <a:r>
              <a:rPr kumimoji="0" lang="el-G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D² /4</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 une éolienne à axe vertical S est la surface frontale de l’éolienne soit un rectangle D h</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 D est le diamètre de l’éolienne et h la hauteur des pales </a:t>
            </a:r>
            <a:r>
              <a:rPr kumimoji="0" lang="fr-FR"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Darrius</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ou </a:t>
            </a:r>
            <a:r>
              <a:rPr kumimoji="0" lang="fr-FR"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Savonius</a:t>
            </a: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Espace réservé du contenu 2"/>
          <p:cNvSpPr txBox="1">
            <a:spLocks/>
          </p:cNvSpPr>
          <p:nvPr/>
        </p:nvSpPr>
        <p:spPr>
          <a:xfrm>
            <a:off x="0" y="4500570"/>
            <a:ext cx="8929718" cy="2071702"/>
          </a:xfrm>
          <a:prstGeom prst="rect">
            <a:avLst/>
          </a:prstGeom>
        </p:spPr>
        <p:txBody>
          <a:bodyPr vert="horz" lIns="91440" tIns="45720" rIns="91440" bIns="45720" rtlCol="0">
            <a:normAutofit fontScale="62500" lnSpcReduction="20000"/>
          </a:bodyPr>
          <a:lstStyle/>
          <a:p>
            <a:pPr marL="342900" indent="-342900">
              <a:spcBef>
                <a:spcPct val="20000"/>
              </a:spcBef>
              <a:buFont typeface="Arial" pitchFamily="34" charset="0"/>
              <a:buChar char="•"/>
            </a:pPr>
            <a:r>
              <a:rPr lang="fr-FR" sz="3200" dirty="0" smtClean="0"/>
              <a:t>Ceci est la puissance théorique maximum que peut récupérer l'éolienne, cette puissance maximum sera affectée par les différents rendements des composants de l'éolienne (hélice, alternateur, redresseur...). Les éoliennes disponibles sur le marché ont un rendement situé entre 30 et 50% de la limite de </a:t>
            </a:r>
            <a:r>
              <a:rPr lang="fr-FR" sz="3200" dirty="0" err="1" smtClean="0"/>
              <a:t>Betz</a:t>
            </a:r>
            <a:r>
              <a:rPr lang="fr-FR" sz="3200" dirty="0" smtClean="0"/>
              <a:t>. Les éoliennes les plus performantes qui ont été construites ont atteint des rendements de 70%, mais pour atteindre de tels résultats les coûts sont importants, c'est pour cela que le rendement des éoliennes actuelles est plutôt moins élevé. Et de toute façon le vent est gratuit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27" name="Text Box 3"/>
          <p:cNvSpPr txBox="1">
            <a:spLocks noChangeArrowheads="1"/>
          </p:cNvSpPr>
          <p:nvPr/>
        </p:nvSpPr>
        <p:spPr bwMode="auto">
          <a:xfrm>
            <a:off x="1928794" y="1785926"/>
            <a:ext cx="5857916" cy="1143008"/>
          </a:xfrm>
          <a:prstGeom prst="rect">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                                                                  </a:t>
            </a:r>
            <a:r>
              <a:rPr kumimoji="0" lang="fr-FR" sz="2000" b="1" i="0" u="none" strike="noStrike" cap="none" normalizeH="0" baseline="0" dirty="0" err="1" smtClean="0">
                <a:ln>
                  <a:noFill/>
                </a:ln>
                <a:solidFill>
                  <a:schemeClr val="tx1"/>
                </a:solidFill>
                <a:effectLst/>
                <a:latin typeface="Calibri" pitchFamily="34" charset="0"/>
                <a:cs typeface="Arial" pitchFamily="34" charset="0"/>
              </a:rPr>
              <a:t>Pmax</a:t>
            </a:r>
            <a:r>
              <a:rPr kumimoji="0" lang="fr-FR" sz="2000" b="1" i="0" u="none" strike="noStrike" cap="none" normalizeH="0" baseline="0" dirty="0" smtClean="0">
                <a:ln>
                  <a:noFill/>
                </a:ln>
                <a:solidFill>
                  <a:schemeClr val="tx1"/>
                </a:solidFill>
                <a:effectLst/>
                <a:latin typeface="Calibri" pitchFamily="34" charset="0"/>
                <a:cs typeface="Arial" pitchFamily="34" charset="0"/>
              </a:rPr>
              <a:t> = 0,37  S V</a:t>
            </a:r>
            <a:r>
              <a:rPr kumimoji="0" lang="fr-FR" sz="2000" b="1" i="0" u="none" strike="noStrike" cap="none" normalizeH="0" baseline="30000" dirty="0" smtClean="0">
                <a:ln>
                  <a:noFill/>
                </a:ln>
                <a:solidFill>
                  <a:schemeClr val="tx1"/>
                </a:solidFill>
                <a:effectLst/>
                <a:latin typeface="Calibri" pitchFamily="34" charset="0"/>
                <a:cs typeface="Arial" pitchFamily="34" charset="0"/>
              </a:rPr>
              <a:t>3</a:t>
            </a:r>
            <a:endParaRPr kumimoji="0" lang="fr-FR"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 ou P max  est la puissance maximum récupérable en watts, S la surface de l’éolienne et V la vitesse du vent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1+#ppt_w/2"/>
                                          </p:val>
                                        </p:tav>
                                        <p:tav tm="100000">
                                          <p:val>
                                            <p:strVal val="#ppt_x"/>
                                          </p:val>
                                        </p:tav>
                                      </p:tavLst>
                                    </p:anim>
                                    <p:anim calcmode="lin" valueType="num">
                                      <p:cBhvr additive="base">
                                        <p:cTn id="25"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075" grpId="0"/>
      <p:bldP spid="8" grpId="0"/>
      <p:bldP spid="10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rd-main-img" descr="Eolienne Air Marine 400W + switch arrêt rotation Air Marine"/>
          <p:cNvPicPr>
            <a:picLocks noChangeAspect="1" noChangeArrowheads="1"/>
          </p:cNvPicPr>
          <p:nvPr/>
        </p:nvPicPr>
        <p:blipFill>
          <a:blip r:embed="rId3" r:link="rId4" cstate="print"/>
          <a:srcRect/>
          <a:stretch>
            <a:fillRect/>
          </a:stretch>
        </p:blipFill>
        <p:spPr bwMode="auto">
          <a:xfrm>
            <a:off x="3995936" y="0"/>
            <a:ext cx="6396884" cy="5112568"/>
          </a:xfrm>
          <a:prstGeom prst="rect">
            <a:avLst/>
          </a:prstGeom>
          <a:noFill/>
        </p:spPr>
      </p:pic>
      <p:pic>
        <p:nvPicPr>
          <p:cNvPr id="73730" name="prd-main-img" descr="Eolienne Air Marine 400W + switch arrêt rotation Air Marine"/>
          <p:cNvPicPr>
            <a:picLocks noChangeAspect="1" noChangeArrowheads="1"/>
          </p:cNvPicPr>
          <p:nvPr/>
        </p:nvPicPr>
        <p:blipFill>
          <a:blip r:embed="rId5" r:link="rId6" cstate="print"/>
          <a:srcRect/>
          <a:stretch>
            <a:fillRect/>
          </a:stretch>
        </p:blipFill>
        <p:spPr bwMode="auto">
          <a:xfrm>
            <a:off x="0" y="3068960"/>
            <a:ext cx="4738313" cy="3789040"/>
          </a:xfrm>
          <a:prstGeom prst="rect">
            <a:avLst/>
          </a:prstGeom>
          <a:noFill/>
          <a:ln w="9525">
            <a:noFill/>
            <a:miter lim="800000"/>
            <a:headEnd/>
            <a:tailEnd/>
          </a:ln>
        </p:spPr>
      </p:pic>
      <p:sp>
        <p:nvSpPr>
          <p:cNvPr id="73731" name="Rectangle 3"/>
          <p:cNvSpPr>
            <a:spLocks noChangeArrowheads="1"/>
          </p:cNvSpPr>
          <p:nvPr/>
        </p:nvSpPr>
        <p:spPr bwMode="auto">
          <a:xfrm>
            <a:off x="4895528" y="4826675"/>
            <a:ext cx="42484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Avantages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Légère et puissante par vent fort (28 nœuds)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Inconvénients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Bruyante à grande vitesse de rotation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Doit être montée avec un support élastique afin d’éviter les vibrations</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73734" name="Rectangle 6"/>
          <p:cNvSpPr>
            <a:spLocks noChangeArrowheads="1"/>
          </p:cNvSpPr>
          <p:nvPr/>
        </p:nvSpPr>
        <p:spPr bwMode="auto">
          <a:xfrm>
            <a:off x="539552" y="2060848"/>
            <a:ext cx="44279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tension délivrée modèle 12v 13.8à 17.8V CC ou modèle 24v 26V à 36V cc</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puissance nominale 400W à 28 nœuds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puissance max en sortie 400W</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467544" y="332656"/>
            <a:ext cx="66247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Caractéristiques: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Livré avec un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switch</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arrêt rotation.</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Rayon d'évitage : 610mm</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Diamètre de rotation : 1150mm</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ø tube de fixation: 47 mm</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Poids: 6 kg</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3707904" y="260648"/>
            <a:ext cx="1878143" cy="369332"/>
          </a:xfrm>
          <a:prstGeom prst="rect">
            <a:avLst/>
          </a:prstGeom>
          <a:noFill/>
          <a:ln w="15875">
            <a:solidFill>
              <a:srgbClr val="FF0000"/>
            </a:solidFill>
          </a:ln>
        </p:spPr>
        <p:txBody>
          <a:bodyPr wrap="none" rtlCol="0">
            <a:spAutoFit/>
          </a:bodyPr>
          <a:lstStyle/>
          <a:p>
            <a:r>
              <a:rPr lang="fr-FR" dirty="0" smtClean="0"/>
              <a:t>Suite Air Marine X</a:t>
            </a:r>
            <a:endParaRPr lang="fr-FR" dirty="0"/>
          </a:p>
        </p:txBody>
      </p:sp>
      <p:sp>
        <p:nvSpPr>
          <p:cNvPr id="10" name="Étoile à 5 branches 9">
            <a:hlinkClick r:id="rId7" action="ppaction://hlinksldjump"/>
          </p:cNvPr>
          <p:cNvSpPr/>
          <p:nvPr/>
        </p:nvSpPr>
        <p:spPr>
          <a:xfrm>
            <a:off x="4427984" y="980728"/>
            <a:ext cx="432048" cy="410344"/>
          </a:xfrm>
          <a:prstGeom prst="star5">
            <a:avLst>
              <a:gd name="adj" fmla="val 20156"/>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_zoom" descr="Cliquez ici pour zoomer - Eolienne marine AERO2GEN 24V">
            <a:hlinkClick r:id="rId3" tooltip="&quot;Eolienne marine AERO2GEN 24V&quot;"/>
          </p:cNvPr>
          <p:cNvPicPr>
            <a:picLocks noChangeAspect="1" noChangeArrowheads="1"/>
          </p:cNvPicPr>
          <p:nvPr/>
        </p:nvPicPr>
        <p:blipFill>
          <a:blip r:embed="rId4" cstate="print"/>
          <a:srcRect/>
          <a:stretch>
            <a:fillRect/>
          </a:stretch>
        </p:blipFill>
        <p:spPr bwMode="auto">
          <a:xfrm>
            <a:off x="0" y="1"/>
            <a:ext cx="2627784" cy="3305010"/>
          </a:xfrm>
          <a:prstGeom prst="rect">
            <a:avLst/>
          </a:prstGeom>
          <a:noFill/>
          <a:ln w="9525">
            <a:noFill/>
            <a:miter lim="800000"/>
            <a:headEnd/>
            <a:tailEnd/>
          </a:ln>
        </p:spPr>
      </p:pic>
      <p:sp>
        <p:nvSpPr>
          <p:cNvPr id="75779" name="Rectangle 3"/>
          <p:cNvSpPr>
            <a:spLocks noChangeArrowheads="1"/>
          </p:cNvSpPr>
          <p:nvPr/>
        </p:nvSpPr>
        <p:spPr bwMode="auto">
          <a:xfrm>
            <a:off x="3995936" y="188640"/>
            <a:ext cx="4320480" cy="461665"/>
          </a:xfrm>
          <a:prstGeom prst="rect">
            <a:avLst/>
          </a:prstGeom>
          <a:noFill/>
          <a:ln w="158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dirty="0" smtClean="0">
                <a:ln>
                  <a:noFill/>
                </a:ln>
                <a:solidFill>
                  <a:srgbClr val="003559"/>
                </a:solidFill>
                <a:effectLst/>
                <a:latin typeface="Arial" pitchFamily="34" charset="0"/>
                <a:ea typeface="Times New Roman" pitchFamily="18" charset="0"/>
                <a:cs typeface="Arial" pitchFamily="34" charset="0"/>
              </a:rPr>
              <a:t>Eolienne marine AERO2GEN</a:t>
            </a:r>
            <a:endParaRPr kumimoji="0" lang="fr-FR" sz="2400" b="0" i="0" u="none" strike="noStrike" cap="none" normalizeH="0" dirty="0" smtClean="0">
              <a:ln>
                <a:noFill/>
              </a:ln>
              <a:solidFill>
                <a:schemeClr val="tx1"/>
              </a:solidFill>
              <a:effectLst/>
              <a:latin typeface="Arial" pitchFamily="34" charset="0"/>
              <a:cs typeface="Arial" pitchFamily="34" charset="0"/>
            </a:endParaRPr>
          </a:p>
        </p:txBody>
      </p:sp>
      <p:pic>
        <p:nvPicPr>
          <p:cNvPr id="75781" name="Picture 5" descr="shemaAerogen2"/>
          <p:cNvPicPr>
            <a:picLocks noChangeAspect="1" noChangeArrowheads="1"/>
          </p:cNvPicPr>
          <p:nvPr/>
        </p:nvPicPr>
        <p:blipFill>
          <a:blip r:embed="rId5" cstate="print"/>
          <a:srcRect/>
          <a:stretch>
            <a:fillRect/>
          </a:stretch>
        </p:blipFill>
        <p:spPr bwMode="auto">
          <a:xfrm>
            <a:off x="4286283" y="4437112"/>
            <a:ext cx="4857717" cy="2420888"/>
          </a:xfrm>
          <a:prstGeom prst="rect">
            <a:avLst/>
          </a:prstGeom>
          <a:noFill/>
        </p:spPr>
      </p:pic>
      <p:sp>
        <p:nvSpPr>
          <p:cNvPr id="757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5784" name="Rectangle 8"/>
          <p:cNvSpPr>
            <a:spLocks noChangeArrowheads="1"/>
          </p:cNvSpPr>
          <p:nvPr/>
        </p:nvSpPr>
        <p:spPr bwMode="auto">
          <a:xfrm>
            <a:off x="3131840" y="672661"/>
            <a:ext cx="360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559"/>
                </a:solidFill>
                <a:effectLst/>
                <a:latin typeface="Trebuchet MS" pitchFamily="34" charset="0"/>
                <a:ea typeface="Times New Roman" pitchFamily="18" charset="0"/>
                <a:cs typeface="Times New Roman" pitchFamily="18" charset="0"/>
              </a:rPr>
              <a:t>Descriptif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5" name="Rectangle 9"/>
          <p:cNvSpPr>
            <a:spLocks noChangeArrowheads="1"/>
          </p:cNvSpPr>
          <p:nvPr/>
        </p:nvSpPr>
        <p:spPr bwMode="auto">
          <a:xfrm>
            <a:off x="2987824" y="1124744"/>
            <a:ext cx="6156176"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Avec moins de 1A pour les vents courants (&lt;20 nœuds) cette petite éolienne ne peut que maintenir les batteries chargées.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Peu encombrante, elle est spécialement conçue pour des voiliers de 6-8 mètres. Autonome, cette éolienne marine fonctionne en permanence et toute sécurité.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Sa capacité de charge atteindrait  4 ampères à 40 </a:t>
            </a:r>
            <a:r>
              <a:rPr kumimoji="0" lang="fr-FR" b="0" i="0" u="none" strike="noStrike" cap="none" normalizeH="0" baseline="0" dirty="0" err="1" smtClean="0">
                <a:ln>
                  <a:noFill/>
                </a:ln>
                <a:solidFill>
                  <a:srgbClr val="575553"/>
                </a:solidFill>
                <a:effectLst/>
                <a:latin typeface="Arial" pitchFamily="34" charset="0"/>
                <a:ea typeface="Times New Roman" pitchFamily="18" charset="0"/>
                <a:cs typeface="Arial" pitchFamily="34" charset="0"/>
              </a:rPr>
              <a:t>noeuds</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(vents très peu fréquents) </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Pour une optimisation des batteries ainsi qu'une maximisation de leur durée de vie, il est conseillé le montage d'un régulateur LVM afin d'éviter une surcharge.</a:t>
            </a:r>
            <a: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r>
            <a:b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r>
            <a:br>
              <a:rPr kumimoji="0" lang="fr-FR" sz="1000"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786" name="Rectangle 10"/>
          <p:cNvSpPr>
            <a:spLocks noChangeArrowheads="1"/>
          </p:cNvSpPr>
          <p:nvPr/>
        </p:nvSpPr>
        <p:spPr bwMode="auto">
          <a:xfrm>
            <a:off x="251520" y="4509120"/>
            <a:ext cx="417646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Avantages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Silencieuse, robuste, peu </a:t>
            </a:r>
            <a:r>
              <a:rPr kumimoji="0" lang="fr-FR" b="0" i="0" u="none" strike="noStrike" cap="none" normalizeH="0" dirty="0" smtClean="0">
                <a:ln>
                  <a:noFill/>
                </a:ln>
                <a:solidFill>
                  <a:srgbClr val="575553"/>
                </a:solidFill>
                <a:effectLst/>
                <a:latin typeface="Arial" pitchFamily="34" charset="0"/>
                <a:ea typeface="Times New Roman" pitchFamily="18" charset="0"/>
                <a:cs typeface="Arial" pitchFamily="34" charset="0"/>
              </a:rPr>
              <a:t>e</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ncombrante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Maintien la charge des batteries en toute autonomie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Inconvénients :</a:t>
            </a:r>
            <a:endPar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Faible puissance </a:t>
            </a:r>
          </a:p>
          <a:p>
            <a:pPr lvl="0" eaLnBrk="0" fontAlgn="base" hangingPunct="0">
              <a:spcBef>
                <a:spcPct val="0"/>
              </a:spcBef>
              <a:spcAft>
                <a:spcPct val="0"/>
              </a:spcAft>
            </a:pPr>
            <a:r>
              <a:rPr lang="fr-FR" dirty="0" smtClean="0"/>
              <a:t>Puissance maxi : 50 Watts / 4 </a:t>
            </a:r>
            <a:r>
              <a:rPr lang="fr-FR" dirty="0" err="1" smtClean="0"/>
              <a:t>Amps</a:t>
            </a:r>
            <a:r>
              <a:rPr lang="fr-FR" dirty="0" smtClean="0"/>
              <a:t> à 40 n</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179512" y="3356992"/>
            <a:ext cx="2808312" cy="1200329"/>
          </a:xfrm>
          <a:prstGeom prst="rect">
            <a:avLst/>
          </a:prstGeom>
        </p:spPr>
        <p:txBody>
          <a:bodyPr wrap="square">
            <a:spAutoFit/>
          </a:bodyPr>
          <a:lstStyle/>
          <a:p>
            <a:r>
              <a:rPr lang="fr-FR" dirty="0" smtClean="0"/>
              <a:t>- Diamètre hélice : 580  mm</a:t>
            </a:r>
            <a:br>
              <a:rPr lang="fr-FR" dirty="0" smtClean="0"/>
            </a:br>
            <a:r>
              <a:rPr lang="fr-FR" dirty="0" smtClean="0"/>
              <a:t>- Embase de </a:t>
            </a:r>
            <a:r>
              <a:rPr lang="fr-FR" dirty="0" err="1" smtClean="0"/>
              <a:t>fix</a:t>
            </a:r>
            <a:r>
              <a:rPr lang="fr-FR" dirty="0" smtClean="0"/>
              <a:t> :  25.4 mm</a:t>
            </a:r>
            <a:br>
              <a:rPr lang="fr-FR" dirty="0" smtClean="0"/>
            </a:br>
            <a:r>
              <a:rPr lang="fr-FR" dirty="0" smtClean="0"/>
              <a:t>- Rayon de </a:t>
            </a:r>
            <a:r>
              <a:rPr lang="fr-FR" dirty="0" err="1" smtClean="0"/>
              <a:t>rotati</a:t>
            </a:r>
            <a:r>
              <a:rPr lang="fr-FR" dirty="0" smtClean="0"/>
              <a:t> : 350 mm</a:t>
            </a:r>
            <a:br>
              <a:rPr lang="fr-FR" dirty="0" smtClean="0"/>
            </a:br>
            <a:r>
              <a:rPr lang="fr-FR" dirty="0" smtClean="0"/>
              <a:t>- Poids : 5 Kg</a:t>
            </a:r>
            <a:endParaRPr lang="fr-FR" dirty="0"/>
          </a:p>
        </p:txBody>
      </p:sp>
      <p:sp>
        <p:nvSpPr>
          <p:cNvPr id="10" name="Étoile à 5 branches 9">
            <a:hlinkClick r:id="rId6" action="ppaction://hlinksldjump"/>
          </p:cNvPr>
          <p:cNvSpPr/>
          <p:nvPr/>
        </p:nvSpPr>
        <p:spPr>
          <a:xfrm>
            <a:off x="8783960" y="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aerogen 4"/>
          <p:cNvPicPr>
            <a:picLocks noChangeAspect="1" noChangeArrowheads="1"/>
          </p:cNvPicPr>
          <p:nvPr/>
        </p:nvPicPr>
        <p:blipFill>
          <a:blip r:embed="rId3" cstate="print"/>
          <a:srcRect/>
          <a:stretch>
            <a:fillRect/>
          </a:stretch>
        </p:blipFill>
        <p:spPr bwMode="auto">
          <a:xfrm>
            <a:off x="5868144" y="0"/>
            <a:ext cx="3660725" cy="2930965"/>
          </a:xfrm>
          <a:prstGeom prst="rect">
            <a:avLst/>
          </a:prstGeom>
          <a:noFill/>
          <a:ln w="9525">
            <a:noFill/>
            <a:miter lim="800000"/>
            <a:headEnd/>
            <a:tailEnd/>
          </a:ln>
        </p:spPr>
      </p:pic>
      <p:sp>
        <p:nvSpPr>
          <p:cNvPr id="3" name="Rectangle 2"/>
          <p:cNvSpPr/>
          <p:nvPr/>
        </p:nvSpPr>
        <p:spPr>
          <a:xfrm>
            <a:off x="2339752" y="260648"/>
            <a:ext cx="3888432" cy="461665"/>
          </a:xfrm>
          <a:prstGeom prst="rect">
            <a:avLst/>
          </a:prstGeom>
          <a:ln w="15875">
            <a:solidFill>
              <a:srgbClr val="FF0000"/>
            </a:solidFill>
          </a:ln>
        </p:spPr>
        <p:txBody>
          <a:bodyPr wrap="square">
            <a:spAutoFit/>
          </a:bodyPr>
          <a:lstStyle/>
          <a:p>
            <a:r>
              <a:rPr lang="fr-FR" sz="2400" b="1" dirty="0" smtClean="0"/>
              <a:t>Eolienne marine AERO4GEN</a:t>
            </a:r>
            <a:endParaRPr lang="fr-FR" sz="2400" dirty="0"/>
          </a:p>
        </p:txBody>
      </p:sp>
      <p:sp>
        <p:nvSpPr>
          <p:cNvPr id="77828" name="Rectangle 4"/>
          <p:cNvSpPr>
            <a:spLocks noChangeArrowheads="1"/>
          </p:cNvSpPr>
          <p:nvPr/>
        </p:nvSpPr>
        <p:spPr bwMode="auto">
          <a:xfrm>
            <a:off x="395536" y="980728"/>
            <a:ext cx="151836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3559"/>
                </a:solidFill>
                <a:effectLst/>
                <a:latin typeface="Trebuchet MS" pitchFamily="34" charset="0"/>
                <a:ea typeface="Times New Roman" pitchFamily="18" charset="0"/>
                <a:cs typeface="Times New Roman" pitchFamily="18" charset="0"/>
              </a:rPr>
              <a:t>Descriptif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29" name="Rectangle 5"/>
          <p:cNvSpPr>
            <a:spLocks noChangeArrowheads="1"/>
          </p:cNvSpPr>
          <p:nvPr/>
        </p:nvSpPr>
        <p:spPr bwMode="auto">
          <a:xfrm>
            <a:off x="179512" y="1268760"/>
            <a:ext cx="6588224"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Robustes, elles peuvent fonctionner par tous les temps jusqu'à 60 nœuds de vent. Ces éoliennes sont équipées de roulement à billes étanches et pivotent sur deux roulements, la continuité électrique se faisant par bagues et balais.</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Protection des batteries</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Pour éviter toute surchauffe nuisible d'une ou plusieurs batteries, pour pouvoir également contrôler leur charge, il est indispensable de prévoir des régulateurs de tensions. Ils permettent de traiter 2 parcs de batteries séparés ainsi qu'un panneau solaire de 50W.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Installation</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Ces éoliennes se montent sur un tube inox ø 38 mm droit ou déporté et des kits d'installation en inox qualité marine sont disponibles (sur Cde) pour un montage rapide et aisé.</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Interférences</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Tous les câbles (radio, radar, </a:t>
            </a:r>
            <a:r>
              <a:rPr kumimoji="0" lang="fr-FR"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SatNav</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doivent passer à 2m minimum de l'éolienne ou du régulateur afin d'éviter toute interférence radio</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Étoile à 5 branches 5">
            <a:hlinkClick r:id="rId4" action="ppaction://hlinksldjump"/>
          </p:cNvPr>
          <p:cNvSpPr/>
          <p:nvPr/>
        </p:nvSpPr>
        <p:spPr>
          <a:xfrm>
            <a:off x="8532440" y="6237312"/>
            <a:ext cx="611560" cy="6206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B_Image" descr="Eolienne marine AERO4GEN 24V"/>
          <p:cNvPicPr>
            <a:picLocks noChangeAspect="1" noChangeArrowheads="1"/>
          </p:cNvPicPr>
          <p:nvPr/>
        </p:nvPicPr>
        <p:blipFill>
          <a:blip r:embed="rId3" r:link="rId4" cstate="print"/>
          <a:srcRect/>
          <a:stretch>
            <a:fillRect/>
          </a:stretch>
        </p:blipFill>
        <p:spPr bwMode="auto">
          <a:xfrm>
            <a:off x="3232987" y="0"/>
            <a:ext cx="5911013" cy="2492896"/>
          </a:xfrm>
          <a:prstGeom prst="rect">
            <a:avLst/>
          </a:prstGeom>
          <a:noFill/>
        </p:spPr>
      </p:pic>
      <p:pic>
        <p:nvPicPr>
          <p:cNvPr id="79874" name="prd-main-img" descr="Eolienne aero4gen 24v - tube 1&quot;1/2 Lvm"/>
          <p:cNvPicPr>
            <a:picLocks noChangeAspect="1" noChangeArrowheads="1"/>
          </p:cNvPicPr>
          <p:nvPr/>
        </p:nvPicPr>
        <p:blipFill>
          <a:blip r:embed="rId5" r:link="rId6" cstate="print"/>
          <a:srcRect/>
          <a:stretch>
            <a:fillRect/>
          </a:stretch>
        </p:blipFill>
        <p:spPr bwMode="auto">
          <a:xfrm>
            <a:off x="4932040" y="2924944"/>
            <a:ext cx="4921002" cy="3933056"/>
          </a:xfrm>
          <a:prstGeom prst="rect">
            <a:avLst/>
          </a:prstGeom>
          <a:noFill/>
          <a:ln w="9525">
            <a:noFill/>
            <a:miter lim="800000"/>
            <a:headEnd/>
            <a:tailEnd/>
          </a:ln>
        </p:spPr>
      </p:pic>
      <p:sp>
        <p:nvSpPr>
          <p:cNvPr id="79875" name="Rectangle 3"/>
          <p:cNvSpPr>
            <a:spLocks noChangeArrowheads="1"/>
          </p:cNvSpPr>
          <p:nvPr/>
        </p:nvSpPr>
        <p:spPr bwMode="auto">
          <a:xfrm>
            <a:off x="251520" y="4869160"/>
            <a:ext cx="5040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Avantages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Silencieuses, efficaces, sûres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Entretien réduit</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Inconvénients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Faible ampérage aux vitesses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vent courant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1475656" y="260648"/>
            <a:ext cx="1668918" cy="369332"/>
          </a:xfrm>
          <a:prstGeom prst="rect">
            <a:avLst/>
          </a:prstGeom>
          <a:noFill/>
          <a:ln w="19050">
            <a:solidFill>
              <a:schemeClr val="tx1"/>
            </a:solidFill>
          </a:ln>
        </p:spPr>
        <p:txBody>
          <a:bodyPr wrap="none" rtlCol="0">
            <a:spAutoFit/>
          </a:bodyPr>
          <a:lstStyle/>
          <a:p>
            <a:r>
              <a:rPr lang="fr-FR" dirty="0" smtClean="0"/>
              <a:t>Suite </a:t>
            </a:r>
            <a:r>
              <a:rPr lang="fr-FR" dirty="0" err="1" smtClean="0"/>
              <a:t>Aerogen</a:t>
            </a:r>
            <a:r>
              <a:rPr lang="fr-FR" dirty="0" smtClean="0"/>
              <a:t> 4</a:t>
            </a:r>
            <a:endParaRPr lang="fr-FR" dirty="0"/>
          </a:p>
        </p:txBody>
      </p:sp>
      <p:sp>
        <p:nvSpPr>
          <p:cNvPr id="79877" name="Rectangle 5"/>
          <p:cNvSpPr>
            <a:spLocks noChangeArrowheads="1"/>
          </p:cNvSpPr>
          <p:nvPr/>
        </p:nvSpPr>
        <p:spPr bwMode="auto">
          <a:xfrm>
            <a:off x="0" y="686689"/>
            <a:ext cx="34198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Caractéristiques techniques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r>
            <a:b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Poids : 8.5 Kg</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Calibri" pitchFamily="34" charset="0"/>
                <a:ea typeface="Times New Roman" pitchFamily="18" charset="0"/>
                <a:cs typeface="Times New Roman" pitchFamily="18" charset="0"/>
              </a:rPr>
              <a:t>   Rayon évitage : 775 mm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Diamètre hélice : 870 mm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79878" name="Rectangle 6"/>
          <p:cNvSpPr>
            <a:spLocks noChangeArrowheads="1"/>
          </p:cNvSpPr>
          <p:nvPr/>
        </p:nvSpPr>
        <p:spPr bwMode="auto">
          <a:xfrm>
            <a:off x="3779912" y="4934396"/>
            <a:ext cx="1728192"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Production</a:t>
            </a: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nœuds 15W</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 nœuds 40W</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 nœuds 60W</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25 nœuds 90W</a:t>
            </a:r>
            <a:b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fr-F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30 nœuds 120W</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Rectangle 8"/>
          <p:cNvSpPr/>
          <p:nvPr/>
        </p:nvSpPr>
        <p:spPr>
          <a:xfrm>
            <a:off x="0" y="2132856"/>
            <a:ext cx="4572000" cy="2862322"/>
          </a:xfrm>
          <a:prstGeom prst="rect">
            <a:avLst/>
          </a:prstGeom>
        </p:spPr>
        <p:txBody>
          <a:bodyPr>
            <a:spAutoFit/>
          </a:bodyPr>
          <a:lstStyle/>
          <a:p>
            <a:r>
              <a:rPr lang="fr-FR" b="1" dirty="0" smtClean="0"/>
              <a:t>Modèle 12 V</a:t>
            </a:r>
            <a:r>
              <a:rPr lang="fr-FR" dirty="0" smtClean="0"/>
              <a:t> :  </a:t>
            </a:r>
          </a:p>
          <a:p>
            <a:r>
              <a:rPr lang="fr-FR" dirty="0" smtClean="0"/>
              <a:t>Eolienne, corps en aluminium, 6 pales en nylon renforcé fibre de verre. Elle commence à débiter à partir de 5 nœuds. Rotation lente à très haut rendement pour plus de sécurité, protection thermique a ré enclenchement automatique (un rupteur thermique coupe le système en cas de surchauffe, laissant tourner le rotor seul jusqu'a ce que la chaleur redescende à une valeur normale)</a:t>
            </a:r>
            <a:endParaRPr lang="fr-FR" dirty="0"/>
          </a:p>
        </p:txBody>
      </p:sp>
      <p:sp>
        <p:nvSpPr>
          <p:cNvPr id="10" name="Étoile à 5 branches 9">
            <a:hlinkClick r:id="rId7" action="ppaction://hlinksldjump"/>
          </p:cNvPr>
          <p:cNvSpPr/>
          <p:nvPr/>
        </p:nvSpPr>
        <p:spPr>
          <a:xfrm flipV="1">
            <a:off x="2915816" y="6476256"/>
            <a:ext cx="482352" cy="3817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rd-main-img" descr="Eolienne aerogen 6 12V 1.5&quot; Lvm"/>
          <p:cNvPicPr>
            <a:picLocks noChangeAspect="1" noChangeArrowheads="1"/>
          </p:cNvPicPr>
          <p:nvPr/>
        </p:nvPicPr>
        <p:blipFill>
          <a:blip r:embed="rId3" r:link="rId4" cstate="print"/>
          <a:srcRect/>
          <a:stretch>
            <a:fillRect/>
          </a:stretch>
        </p:blipFill>
        <p:spPr bwMode="auto">
          <a:xfrm>
            <a:off x="0" y="0"/>
            <a:ext cx="4198238" cy="3356992"/>
          </a:xfrm>
          <a:prstGeom prst="rect">
            <a:avLst/>
          </a:prstGeom>
          <a:noFill/>
          <a:ln w="9525">
            <a:noFill/>
            <a:miter lim="800000"/>
            <a:headEnd/>
            <a:tailEnd/>
          </a:ln>
        </p:spPr>
      </p:pic>
      <p:sp>
        <p:nvSpPr>
          <p:cNvPr id="3" name="Rectangle 2"/>
          <p:cNvSpPr/>
          <p:nvPr/>
        </p:nvSpPr>
        <p:spPr>
          <a:xfrm>
            <a:off x="3131840" y="188640"/>
            <a:ext cx="3751220" cy="461665"/>
          </a:xfrm>
          <a:prstGeom prst="rect">
            <a:avLst/>
          </a:prstGeom>
          <a:ln w="19050">
            <a:solidFill>
              <a:srgbClr val="FF0000"/>
            </a:solidFill>
          </a:ln>
        </p:spPr>
        <p:txBody>
          <a:bodyPr wrap="none">
            <a:spAutoFit/>
          </a:bodyPr>
          <a:lstStyle/>
          <a:p>
            <a:r>
              <a:rPr lang="fr-FR" sz="2400" b="1" dirty="0" smtClean="0"/>
              <a:t>Eolienne marine AERO6GEN</a:t>
            </a:r>
            <a:endParaRPr lang="fr-FR" sz="2400" dirty="0"/>
          </a:p>
        </p:txBody>
      </p:sp>
      <p:sp>
        <p:nvSpPr>
          <p:cNvPr id="81923" name="Rectangle 3"/>
          <p:cNvSpPr>
            <a:spLocks noChangeArrowheads="1"/>
          </p:cNvSpPr>
          <p:nvPr/>
        </p:nvSpPr>
        <p:spPr bwMode="auto">
          <a:xfrm>
            <a:off x="2555776" y="836712"/>
            <a:ext cx="658822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Descriptif du modèle 24 V</a:t>
            </a:r>
            <a:r>
              <a:rPr kumimoji="0" lang="fr-FR" b="1" i="0" u="none" strike="noStrike" cap="none" normalizeH="0" baseline="0" dirty="0" smtClean="0">
                <a:ln>
                  <a:noFill/>
                </a:ln>
                <a:solidFill>
                  <a:srgbClr val="003559"/>
                </a:solidFill>
                <a:effectLst/>
                <a:latin typeface="Trebuchet MS" pitchFamily="34" charset="0"/>
                <a:ea typeface="Times New Roman" pitchFamily="18" charset="0"/>
                <a:cs typeface="Times New Roman" pitchFamily="18" charset="0"/>
              </a:rPr>
              <a:t> :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Peut charger 1 ou 2 parcs de batteries en 24 V Eoliennes très prisée des circumnavigateurs pour  leur efficacité dans les vents forts et leur fiabilité au cours de transats, expédition dans l'Arctique ou l'Antarctique et en régions tropicales</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4"/>
          <p:cNvSpPr/>
          <p:nvPr/>
        </p:nvSpPr>
        <p:spPr>
          <a:xfrm>
            <a:off x="2465512" y="2348880"/>
            <a:ext cx="6678488" cy="1477328"/>
          </a:xfrm>
          <a:prstGeom prst="rect">
            <a:avLst/>
          </a:prstGeom>
        </p:spPr>
        <p:txBody>
          <a:bodyPr wrap="square">
            <a:spAutoFit/>
          </a:bodyPr>
          <a:lstStyle/>
          <a:p>
            <a:r>
              <a:rPr lang="fr-FR" b="1" dirty="0" smtClean="0"/>
              <a:t>Protection des batteries</a:t>
            </a:r>
            <a:r>
              <a:rPr lang="fr-FR" dirty="0" smtClean="0"/>
              <a:t> : Pour éviter toute surchauffe nuisible d'une ou plusieurs batteries, pour pouvoir également contrôler leur charge, il est indispensable de prévoir des régulateurs de tensions. Ils permettent de traiter 2 parcs de batteries séparés ainsi qu'un panneau solaire de 50W. </a:t>
            </a:r>
            <a:r>
              <a:rPr lang="fr-FR" u="sng" dirty="0" smtClean="0">
                <a:hlinkClick r:id="rId5"/>
              </a:rPr>
              <a:t>Régulateur  6TB24</a:t>
            </a:r>
            <a:endParaRPr lang="fr-FR" dirty="0"/>
          </a:p>
        </p:txBody>
      </p:sp>
      <p:sp>
        <p:nvSpPr>
          <p:cNvPr id="6" name="Rectangle 5"/>
          <p:cNvSpPr/>
          <p:nvPr/>
        </p:nvSpPr>
        <p:spPr>
          <a:xfrm>
            <a:off x="323528" y="3789040"/>
            <a:ext cx="8820472" cy="923330"/>
          </a:xfrm>
          <a:prstGeom prst="rect">
            <a:avLst/>
          </a:prstGeom>
        </p:spPr>
        <p:txBody>
          <a:bodyPr wrap="square">
            <a:spAutoFit/>
          </a:bodyPr>
          <a:lstStyle/>
          <a:p>
            <a:r>
              <a:rPr lang="fr-FR" dirty="0" smtClean="0"/>
              <a:t>Ces éoliennes se montent sur un tube inox ø 38 mm droit ou déporté.</a:t>
            </a:r>
            <a:br>
              <a:rPr lang="fr-FR" dirty="0" smtClean="0"/>
            </a:br>
            <a:r>
              <a:rPr lang="fr-FR" dirty="0" smtClean="0"/>
              <a:t>Tous les câbles (radio, radar, </a:t>
            </a:r>
            <a:r>
              <a:rPr lang="fr-FR" dirty="0" err="1" smtClean="0"/>
              <a:t>SatNav</a:t>
            </a:r>
            <a:r>
              <a:rPr lang="fr-FR" dirty="0" smtClean="0"/>
              <a:t>) doivent passer à </a:t>
            </a:r>
            <a:r>
              <a:rPr lang="fr-FR" dirty="0" smtClean="0">
                <a:solidFill>
                  <a:srgbClr val="FF0000"/>
                </a:solidFill>
              </a:rPr>
              <a:t>2m minimum </a:t>
            </a:r>
            <a:r>
              <a:rPr lang="fr-FR" dirty="0" smtClean="0"/>
              <a:t>de l'éolienne ou du régulateur afin d'éviter toute interférence radio.</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TB_Image" descr="Eolienne marine AERO6GEN 24V">
            <a:hlinkClick r:id="" action="ppaction://noaction"/>
          </p:cNvPr>
          <p:cNvPicPr>
            <a:picLocks noChangeAspect="1" noChangeArrowheads="1"/>
          </p:cNvPicPr>
          <p:nvPr/>
        </p:nvPicPr>
        <p:blipFill>
          <a:blip r:embed="rId3" r:link="rId4" cstate="print"/>
          <a:srcRect/>
          <a:stretch>
            <a:fillRect/>
          </a:stretch>
        </p:blipFill>
        <p:spPr bwMode="auto">
          <a:xfrm>
            <a:off x="3236182" y="3645024"/>
            <a:ext cx="5907818" cy="3212976"/>
          </a:xfrm>
          <a:prstGeom prst="rect">
            <a:avLst/>
          </a:prstGeom>
          <a:noFill/>
        </p:spPr>
      </p:pic>
      <p:sp>
        <p:nvSpPr>
          <p:cNvPr id="83971" name="Rectangle 3"/>
          <p:cNvSpPr>
            <a:spLocks noChangeArrowheads="1"/>
          </p:cNvSpPr>
          <p:nvPr/>
        </p:nvSpPr>
        <p:spPr bwMode="auto">
          <a:xfrm>
            <a:off x="0" y="620688"/>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Avantages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Plus silencieuse que les tripales rapides, elle démarre avec seulement 5 nœuds de vent.                        Robustes, elles peuvent fonctionner par tous les temps jusqu'à 60 nœuds.</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Entretien réduit au minimum : Ces éoliennes sont équipées de roulement à billes étanches et pivotent sur deux roulements, la continuité électrique se faisant par bagues et balais.</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Inconvénients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Encombrement important (gros diamètre du rotor) pour la puissance obtenue aux vitesses de vent moyen le plus fréquent (&lt;15 nœuds)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Rectangle 4"/>
          <p:cNvSpPr>
            <a:spLocks noChangeArrowheads="1"/>
          </p:cNvSpPr>
          <p:nvPr/>
        </p:nvSpPr>
        <p:spPr bwMode="auto">
          <a:xfrm>
            <a:off x="0" y="3429000"/>
            <a:ext cx="334786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Caractéristiques détaillées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ø de rotation : 1220 mm</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Rayon d’évitage : 650 mm</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Poids : 12 kg </a:t>
            </a:r>
          </a:p>
          <a:p>
            <a:pPr marL="0" marR="0" lvl="0" indent="0" algn="l" defTabSz="914400" rtl="0" eaLnBrk="0" fontAlgn="base" latinLnBrk="0" hangingPunct="0">
              <a:lnSpc>
                <a:spcPct val="100000"/>
              </a:lnSpc>
              <a:spcBef>
                <a:spcPct val="0"/>
              </a:spcBef>
              <a:spcAft>
                <a:spcPct val="0"/>
              </a:spcAft>
              <a:buClrTx/>
              <a:buSzTx/>
              <a:buFontTx/>
              <a:buNone/>
              <a:tabLst/>
            </a:pPr>
            <a:endParaRPr lang="fr-FR" sz="1900" b="1"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9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Production</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10 nœuds: 30W</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15 nœuds: 90W</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20 nœuds:120W</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25 nœuds: 180W</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à 30 nœuds: 240W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3491880" y="260648"/>
            <a:ext cx="2158348" cy="461665"/>
          </a:xfrm>
          <a:prstGeom prst="rect">
            <a:avLst/>
          </a:prstGeom>
          <a:noFill/>
          <a:ln w="19050">
            <a:solidFill>
              <a:srgbClr val="FF0000"/>
            </a:solidFill>
          </a:ln>
        </p:spPr>
        <p:txBody>
          <a:bodyPr wrap="none" rtlCol="0">
            <a:spAutoFit/>
          </a:bodyPr>
          <a:lstStyle/>
          <a:p>
            <a:r>
              <a:rPr lang="fr-FR" sz="2400" dirty="0" smtClean="0"/>
              <a:t>Suite </a:t>
            </a:r>
            <a:r>
              <a:rPr lang="fr-FR" sz="2400" dirty="0" err="1" smtClean="0"/>
              <a:t>Aerogen</a:t>
            </a:r>
            <a:r>
              <a:rPr lang="fr-FR" sz="2400" dirty="0" smtClean="0"/>
              <a:t> 6</a:t>
            </a:r>
            <a:endParaRPr lang="fr-FR" sz="2400" dirty="0"/>
          </a:p>
        </p:txBody>
      </p:sp>
      <p:sp>
        <p:nvSpPr>
          <p:cNvPr id="6" name="Étoile à 5 branches 5">
            <a:hlinkClick r:id="rId5" action="ppaction://hlinksldjump"/>
          </p:cNvPr>
          <p:cNvSpPr/>
          <p:nvPr/>
        </p:nvSpPr>
        <p:spPr>
          <a:xfrm>
            <a:off x="8661648" y="0"/>
            <a:ext cx="482352" cy="4823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Eolienne marine verticale &lt;br&gt;ATMB 1000"/>
          <p:cNvPicPr>
            <a:picLocks noChangeAspect="1" noChangeArrowheads="1"/>
          </p:cNvPicPr>
          <p:nvPr/>
        </p:nvPicPr>
        <p:blipFill>
          <a:blip r:embed="rId3" r:link="rId4" cstate="print"/>
          <a:srcRect/>
          <a:stretch>
            <a:fillRect/>
          </a:stretch>
        </p:blipFill>
        <p:spPr bwMode="auto">
          <a:xfrm>
            <a:off x="6300192" y="0"/>
            <a:ext cx="3648273" cy="3648273"/>
          </a:xfrm>
          <a:prstGeom prst="rect">
            <a:avLst/>
          </a:prstGeom>
          <a:noFill/>
          <a:ln w="9525">
            <a:noFill/>
            <a:miter lim="800000"/>
            <a:headEnd/>
            <a:tailEnd/>
          </a:ln>
        </p:spPr>
      </p:pic>
      <p:sp>
        <p:nvSpPr>
          <p:cNvPr id="860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63480" numCol="1" anchor="ctr" anchorCtr="0" compatLnSpc="1">
            <a:prstTxWarp prst="textNoShape">
              <a:avLst/>
            </a:prstTxWarp>
            <a:spAutoFit/>
          </a:bodyPr>
          <a:lstStyle/>
          <a:p>
            <a:endParaRPr lang="fr-FR"/>
          </a:p>
        </p:txBody>
      </p:sp>
      <p:sp>
        <p:nvSpPr>
          <p:cNvPr id="86021" name="Rectangle 5"/>
          <p:cNvSpPr>
            <a:spLocks noChangeArrowheads="1"/>
          </p:cNvSpPr>
          <p:nvPr/>
        </p:nvSpPr>
        <p:spPr bwMode="auto">
          <a:xfrm>
            <a:off x="1115616" y="332656"/>
            <a:ext cx="5375511" cy="461665"/>
          </a:xfrm>
          <a:prstGeom prst="rect">
            <a:avLst/>
          </a:prstGeom>
          <a:noFill/>
          <a:ln w="190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3559"/>
                </a:solidFill>
                <a:effectLst/>
                <a:latin typeface="Trebuchet MS" pitchFamily="34" charset="0"/>
                <a:cs typeface="Arial" pitchFamily="34" charset="0"/>
              </a:rPr>
              <a:t>Eolienne marine verticale ATMB 500</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6025" name="Rectangle 9"/>
          <p:cNvSpPr>
            <a:spLocks noChangeArrowheads="1"/>
          </p:cNvSpPr>
          <p:nvPr/>
        </p:nvSpPr>
        <p:spPr bwMode="auto">
          <a:xfrm>
            <a:off x="251520" y="887233"/>
            <a:ext cx="705678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Descriptif :</a:t>
            </a:r>
            <a:endPar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Ces éoliennes sont conçues pour fournir avec une vitesse constante entre 16 et 36 ampères sur 24 heures afin de  maintenir les batteries constamment en charges.</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Avec une faible inertie, l'alternateur est entrainé par un rotor très bien équilibré qui lui permet de fournir quelque soit les conditions de vent de l'électricité. Ce modèle est spécialement fabriqué pour fonctionner en permanence et en totale autonomie.  Avec une technologie avancée, les éoliennes verticales ATMB marine sont étudiées en soufflerie pour une optimisation de leurs performances.</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6026" name="Picture 10" descr="http://www.foxtrot-marine.fr/images/at_500_1000.jpg"/>
          <p:cNvPicPr>
            <a:picLocks noChangeAspect="1" noChangeArrowheads="1"/>
          </p:cNvPicPr>
          <p:nvPr/>
        </p:nvPicPr>
        <p:blipFill>
          <a:blip r:embed="rId5" r:link="rId6" cstate="print"/>
          <a:srcRect/>
          <a:stretch>
            <a:fillRect/>
          </a:stretch>
        </p:blipFill>
        <p:spPr bwMode="auto">
          <a:xfrm>
            <a:off x="0" y="4180502"/>
            <a:ext cx="7310901" cy="2677498"/>
          </a:xfrm>
          <a:prstGeom prst="rect">
            <a:avLst/>
          </a:prstGeom>
          <a:noFill/>
          <a:ln w="9525">
            <a:noFill/>
            <a:miter lim="800000"/>
            <a:headEnd/>
            <a:tailEnd/>
          </a:ln>
        </p:spPr>
      </p:pic>
      <p:sp>
        <p:nvSpPr>
          <p:cNvPr id="11" name="Rectangle 10"/>
          <p:cNvSpPr/>
          <p:nvPr/>
        </p:nvSpPr>
        <p:spPr>
          <a:xfrm>
            <a:off x="7271792" y="4293096"/>
            <a:ext cx="1872208" cy="2308324"/>
          </a:xfrm>
          <a:prstGeom prst="rect">
            <a:avLst/>
          </a:prstGeom>
        </p:spPr>
        <p:txBody>
          <a:bodyPr wrap="square">
            <a:spAutoFit/>
          </a:bodyPr>
          <a:lstStyle/>
          <a:p>
            <a:pPr>
              <a:buFontTx/>
              <a:buChar char="-"/>
            </a:pPr>
            <a:r>
              <a:rPr lang="fr-FR" dirty="0" smtClean="0"/>
              <a:t>Poids : 3.65 Kg</a:t>
            </a:r>
            <a:br>
              <a:rPr lang="fr-FR" dirty="0" smtClean="0"/>
            </a:br>
            <a:r>
              <a:rPr lang="fr-FR" dirty="0" smtClean="0"/>
              <a:t>- Diamètre des pales : 20 Cm</a:t>
            </a:r>
            <a:br>
              <a:rPr lang="fr-FR" dirty="0" smtClean="0"/>
            </a:br>
            <a:r>
              <a:rPr lang="fr-FR" dirty="0" smtClean="0"/>
              <a:t>- Hauteur : 31 Cm</a:t>
            </a:r>
            <a:br>
              <a:rPr lang="fr-FR" dirty="0" smtClean="0"/>
            </a:br>
            <a:r>
              <a:rPr lang="fr-FR" dirty="0" smtClean="0"/>
              <a:t>- Hauteur fixation :            9,5 Cm</a:t>
            </a:r>
            <a:br>
              <a:rPr lang="fr-FR" dirty="0" smtClean="0"/>
            </a:br>
            <a:r>
              <a:rPr lang="fr-FR" dirty="0" smtClean="0"/>
              <a:t>- Largeur fixation :                             7 Cm</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TB_Image" descr="Eolienne marine verticale ATMB 500 12V">
            <a:hlinkClick r:id="" action="ppaction://noaction"/>
          </p:cNvPr>
          <p:cNvPicPr>
            <a:picLocks noChangeAspect="1" noChangeArrowheads="1"/>
          </p:cNvPicPr>
          <p:nvPr/>
        </p:nvPicPr>
        <p:blipFill>
          <a:blip r:embed="rId3" cstate="print"/>
          <a:srcRect/>
          <a:stretch>
            <a:fillRect/>
          </a:stretch>
        </p:blipFill>
        <p:spPr bwMode="auto">
          <a:xfrm>
            <a:off x="4366347" y="2780928"/>
            <a:ext cx="4777653" cy="4077072"/>
          </a:xfrm>
          <a:prstGeom prst="rect">
            <a:avLst/>
          </a:prstGeom>
          <a:noFill/>
          <a:ln w="9525">
            <a:noFill/>
            <a:miter lim="800000"/>
            <a:headEnd/>
            <a:tailEnd/>
          </a:ln>
        </p:spPr>
      </p:pic>
      <p:sp>
        <p:nvSpPr>
          <p:cNvPr id="88067" name="Rectangle 3"/>
          <p:cNvSpPr>
            <a:spLocks noChangeArrowheads="1"/>
          </p:cNvSpPr>
          <p:nvPr/>
        </p:nvSpPr>
        <p:spPr bwMode="auto">
          <a:xfrm>
            <a:off x="0" y="4365104"/>
            <a:ext cx="52565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Avantages</a:t>
            </a: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-Légère, facile à installer</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-Maintien les batteries chargées en autonomie grâce à une régulation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interne et automatique de l'éolienne.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Inconvénients</a:t>
            </a: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Très faible débit d’ampère à toutes les vitesses de vent</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Rectangle 3"/>
          <p:cNvSpPr/>
          <p:nvPr/>
        </p:nvSpPr>
        <p:spPr>
          <a:xfrm>
            <a:off x="0" y="404664"/>
            <a:ext cx="5256584" cy="3139321"/>
          </a:xfrm>
          <a:prstGeom prst="rect">
            <a:avLst/>
          </a:prstGeom>
          <a:ln>
            <a:solidFill>
              <a:schemeClr val="accent1"/>
            </a:solidFill>
          </a:ln>
        </p:spPr>
        <p:txBody>
          <a:bodyPr wrap="square">
            <a:spAutoFit/>
          </a:bodyPr>
          <a:lstStyle/>
          <a:p>
            <a:r>
              <a:rPr lang="fr-FR" b="1" dirty="0" smtClean="0">
                <a:latin typeface="Arial" pitchFamily="34" charset="0"/>
                <a:cs typeface="Arial" pitchFamily="34" charset="0"/>
              </a:rPr>
              <a:t>Caractéristiques techniques</a:t>
            </a:r>
            <a:r>
              <a:rPr lang="fr-FR" dirty="0" smtClean="0">
                <a:latin typeface="Arial" pitchFamily="34" charset="0"/>
                <a:cs typeface="Arial" pitchFamily="34" charset="0"/>
              </a:rPr>
              <a:t> :</a:t>
            </a:r>
            <a:br>
              <a:rPr lang="fr-FR" dirty="0" smtClean="0">
                <a:latin typeface="Arial" pitchFamily="34" charset="0"/>
                <a:cs typeface="Arial" pitchFamily="34" charset="0"/>
              </a:rPr>
            </a:b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Puissance maxi : 19W / 1.6A à 40 </a:t>
            </a:r>
            <a:r>
              <a:rPr lang="fr-FR" dirty="0" err="1" smtClean="0">
                <a:latin typeface="Arial" pitchFamily="34" charset="0"/>
                <a:cs typeface="Arial" pitchFamily="34" charset="0"/>
              </a:rPr>
              <a:t>Noeuds</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 Fixation simples sur balcon, portique ou mât</a:t>
            </a:r>
            <a:br>
              <a:rPr lang="fr-FR" dirty="0" smtClean="0">
                <a:latin typeface="Arial" pitchFamily="34" charset="0"/>
                <a:cs typeface="Arial" pitchFamily="34" charset="0"/>
              </a:rPr>
            </a:br>
            <a:r>
              <a:rPr lang="fr-FR" dirty="0" smtClean="0">
                <a:latin typeface="Arial" pitchFamily="34" charset="0"/>
                <a:cs typeface="Arial" pitchFamily="34" charset="0"/>
              </a:rPr>
              <a:t>- Roulements étanches sans entretien</a:t>
            </a:r>
            <a:br>
              <a:rPr lang="fr-FR" dirty="0" smtClean="0">
                <a:latin typeface="Arial" pitchFamily="34" charset="0"/>
                <a:cs typeface="Arial" pitchFamily="34" charset="0"/>
              </a:rPr>
            </a:br>
            <a:r>
              <a:rPr lang="fr-FR" dirty="0" smtClean="0">
                <a:latin typeface="Arial" pitchFamily="34" charset="0"/>
                <a:cs typeface="Arial" pitchFamily="34" charset="0"/>
              </a:rPr>
              <a:t>- Fonctionnement en permanence en silence et sans danger</a:t>
            </a:r>
            <a:br>
              <a:rPr lang="fr-FR" dirty="0" smtClean="0">
                <a:latin typeface="Arial" pitchFamily="34" charset="0"/>
                <a:cs typeface="Arial" pitchFamily="34" charset="0"/>
              </a:rPr>
            </a:br>
            <a:r>
              <a:rPr lang="fr-FR" dirty="0" smtClean="0">
                <a:latin typeface="Arial" pitchFamily="34" charset="0"/>
                <a:cs typeface="Arial" pitchFamily="34" charset="0"/>
              </a:rPr>
              <a:t>- Construction en aluminium et peinture époxy</a:t>
            </a:r>
            <a:br>
              <a:rPr lang="fr-FR" dirty="0" smtClean="0">
                <a:latin typeface="Arial" pitchFamily="34" charset="0"/>
                <a:cs typeface="Arial" pitchFamily="34" charset="0"/>
              </a:rPr>
            </a:br>
            <a:r>
              <a:rPr lang="fr-FR" dirty="0" smtClean="0">
                <a:latin typeface="Arial" pitchFamily="34" charset="0"/>
                <a:cs typeface="Arial" pitchFamily="34" charset="0"/>
              </a:rPr>
              <a:t>- Circuit électrique protégé et étanche</a:t>
            </a:r>
            <a:br>
              <a:rPr lang="fr-FR" dirty="0" smtClean="0">
                <a:latin typeface="Arial" pitchFamily="34" charset="0"/>
                <a:cs typeface="Arial" pitchFamily="34" charset="0"/>
              </a:rPr>
            </a:br>
            <a:r>
              <a:rPr lang="fr-FR" dirty="0" smtClean="0">
                <a:latin typeface="Arial" pitchFamily="34" charset="0"/>
                <a:cs typeface="Arial" pitchFamily="34" charset="0"/>
              </a:rPr>
              <a:t>- Livrée avec un câble de 10m pour</a:t>
            </a:r>
          </a:p>
          <a:p>
            <a:r>
              <a:rPr lang="fr-FR" dirty="0" smtClean="0">
                <a:latin typeface="Arial" pitchFamily="34" charset="0"/>
                <a:cs typeface="Arial" pitchFamily="34" charset="0"/>
              </a:rPr>
              <a:t> raccordement électrique et platine latérale</a:t>
            </a:r>
            <a:endParaRPr lang="fr-FR" dirty="0">
              <a:latin typeface="Arial" pitchFamily="34" charset="0"/>
              <a:cs typeface="Arial" pitchFamily="34" charset="0"/>
            </a:endParaRPr>
          </a:p>
        </p:txBody>
      </p:sp>
      <p:sp>
        <p:nvSpPr>
          <p:cNvPr id="5" name="ZoneTexte 4"/>
          <p:cNvSpPr txBox="1"/>
          <p:nvPr/>
        </p:nvSpPr>
        <p:spPr>
          <a:xfrm>
            <a:off x="5652120" y="332656"/>
            <a:ext cx="2149819" cy="461665"/>
          </a:xfrm>
          <a:prstGeom prst="rect">
            <a:avLst/>
          </a:prstGeom>
          <a:noFill/>
          <a:ln w="19050">
            <a:solidFill>
              <a:srgbClr val="FF0000"/>
            </a:solidFill>
          </a:ln>
        </p:spPr>
        <p:txBody>
          <a:bodyPr wrap="none" rtlCol="0">
            <a:spAutoFit/>
          </a:bodyPr>
          <a:lstStyle/>
          <a:p>
            <a:r>
              <a:rPr lang="fr-FR" sz="2400" dirty="0" smtClean="0"/>
              <a:t>Suite ATMB 500</a:t>
            </a:r>
            <a:endParaRPr lang="fr-FR" sz="2400" dirty="0"/>
          </a:p>
        </p:txBody>
      </p:sp>
      <p:sp>
        <p:nvSpPr>
          <p:cNvPr id="6" name="Étoile à 5 branches 5">
            <a:hlinkClick r:id="rId4" action="ppaction://hlinksldjump"/>
          </p:cNvPr>
          <p:cNvSpPr/>
          <p:nvPr/>
        </p:nvSpPr>
        <p:spPr>
          <a:xfrm>
            <a:off x="8733656" y="0"/>
            <a:ext cx="410344" cy="410344"/>
          </a:xfrm>
          <a:prstGeom prst="star5">
            <a:avLst>
              <a:gd name="adj" fmla="val 1151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Eolienne marine verticale &lt;br&gt;ATMB 1000"/>
          <p:cNvPicPr>
            <a:picLocks noChangeAspect="1" noChangeArrowheads="1"/>
          </p:cNvPicPr>
          <p:nvPr/>
        </p:nvPicPr>
        <p:blipFill>
          <a:blip r:embed="rId3" r:link="rId4" cstate="print"/>
          <a:srcRect/>
          <a:stretch>
            <a:fillRect/>
          </a:stretch>
        </p:blipFill>
        <p:spPr bwMode="auto">
          <a:xfrm>
            <a:off x="7308304" y="0"/>
            <a:ext cx="2171700" cy="2170112"/>
          </a:xfrm>
          <a:prstGeom prst="rect">
            <a:avLst/>
          </a:prstGeom>
          <a:noFill/>
          <a:ln w="9525">
            <a:noFill/>
            <a:miter lim="800000"/>
            <a:headEnd/>
            <a:tailEnd/>
          </a:ln>
        </p:spPr>
      </p:pic>
      <p:sp>
        <p:nvSpPr>
          <p:cNvPr id="90115" name="Rectangle 3"/>
          <p:cNvSpPr>
            <a:spLocks noChangeArrowheads="1"/>
          </p:cNvSpPr>
          <p:nvPr/>
        </p:nvSpPr>
        <p:spPr bwMode="auto">
          <a:xfrm>
            <a:off x="2051720" y="260648"/>
            <a:ext cx="3468642" cy="461665"/>
          </a:xfrm>
          <a:prstGeom prst="rect">
            <a:avLst/>
          </a:prstGeom>
          <a:noFill/>
          <a:ln w="190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EOLIENNE ATMB 1000</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7" name="Rectangle 5"/>
          <p:cNvSpPr>
            <a:spLocks noChangeArrowheads="1"/>
          </p:cNvSpPr>
          <p:nvPr/>
        </p:nvSpPr>
        <p:spPr bwMode="auto">
          <a:xfrm>
            <a:off x="395536" y="1052736"/>
            <a:ext cx="159210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Descriptif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8" name="Rectangle 6"/>
          <p:cNvSpPr>
            <a:spLocks noChangeArrowheads="1"/>
          </p:cNvSpPr>
          <p:nvPr/>
        </p:nvSpPr>
        <p:spPr bwMode="auto">
          <a:xfrm>
            <a:off x="323528" y="1348800"/>
            <a:ext cx="849694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L’alternateur à faible inertie est entrainé par un rotor équilibré qui permet à ces éoliennes de produire en permanence quelques soit les conditions de vent. L'éolienne peut fournir 36 A par 24 heures avec une vitesse de vent établie de 15 Nœuds. </a:t>
            </a:r>
            <a:b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Conçue pour fonctionner en permanence en totale autonomie, la régulation est interne et automatique. Les circuits électriques sont totalement protégés, ils sont noyés dans la résine époxy</a:t>
            </a:r>
            <a:r>
              <a:rPr kumimoji="0" lang="fr-F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avec de la fumée montrent clairement que lorsque la vitesse maximale du rotor est atteinte, l’air excédentaire est évacué sous forme de tourbillon au dessus de l’éolienne</a:t>
            </a:r>
            <a:r>
              <a:rPr kumimoji="0" lang="fr-FR" b="0" i="0" u="none" strike="noStrike" cap="none" normalizeH="0" baseline="0" dirty="0" smtClean="0">
                <a:ln>
                  <a:noFill/>
                </a:ln>
                <a:solidFill>
                  <a:schemeClr val="tx1"/>
                </a:solidFill>
                <a:effectLst/>
                <a:latin typeface="Arial" pitchFamily="34" charset="0"/>
                <a:cs typeface="Arial" pitchFamily="34" charset="0"/>
              </a:rPr>
              <a:t> </a:t>
            </a:r>
            <a:r>
              <a:rPr lang="fr-FR" dirty="0" smtClean="0">
                <a:solidFill>
                  <a:srgbClr val="000000"/>
                </a:solidFill>
                <a:latin typeface="Arial" pitchFamily="34" charset="0"/>
                <a:ea typeface="Times New Roman" pitchFamily="18" charset="0"/>
                <a:cs typeface="Arial" pitchFamily="34" charset="0"/>
              </a:rPr>
              <a:t>Utilisés comme chargeurs d’entretien, ils peuvent être raccordés aux batteries sans régulateurs. </a:t>
            </a:r>
            <a:br>
              <a:rPr lang="fr-FR" dirty="0" smtClean="0">
                <a:solidFill>
                  <a:srgbClr val="000000"/>
                </a:solidFill>
                <a:latin typeface="Arial" pitchFamily="34" charset="0"/>
                <a:ea typeface="Times New Roman" pitchFamily="18" charset="0"/>
                <a:cs typeface="Arial" pitchFamily="34" charset="0"/>
              </a:rPr>
            </a:br>
            <a:r>
              <a:rPr lang="fr-FR" dirty="0" smtClean="0">
                <a:solidFill>
                  <a:srgbClr val="000000"/>
                </a:solidFill>
                <a:latin typeface="Arial" pitchFamily="34" charset="0"/>
                <a:ea typeface="Times New Roman" pitchFamily="18" charset="0"/>
                <a:cs typeface="Arial" pitchFamily="34" charset="0"/>
              </a:rPr>
              <a:t>Cette éolienne est indiquée pour les bateaux de plus de 10 m pour maintenir un parc de batteries jusqu’à 400 Ah toujours chargé. </a:t>
            </a:r>
            <a:br>
              <a:rPr lang="fr-FR" dirty="0" smtClean="0">
                <a:solidFill>
                  <a:srgbClr val="000000"/>
                </a:solidFill>
                <a:latin typeface="Arial" pitchFamily="34" charset="0"/>
                <a:ea typeface="Times New Roman" pitchFamily="18" charset="0"/>
                <a:cs typeface="Arial" pitchFamily="34" charset="0"/>
              </a:rPr>
            </a:br>
            <a:r>
              <a:rPr lang="fr-FR" dirty="0" smtClean="0">
                <a:solidFill>
                  <a:srgbClr val="000000"/>
                </a:solidFill>
                <a:latin typeface="Arial" pitchFamily="34" charset="0"/>
                <a:ea typeface="Times New Roman" pitchFamily="18" charset="0"/>
                <a:cs typeface="Arial" pitchFamily="34" charset="0"/>
              </a:rPr>
              <a:t>Pour éviter une détérioration rapide et conserver une bonne longévité, il est établi que les batteries doivent être constamment chargées, même avec un courant faible. Les éoliennes verticales sont conçues pour ne pas surcharger les batteries, elles se régulent elles mêmes car elles s’ajustent automatiquement à la résistance interne des batteries comme un chargeur. </a:t>
            </a:r>
            <a:br>
              <a:rPr lang="fr-FR" dirty="0" smtClean="0">
                <a:solidFill>
                  <a:srgbClr val="000000"/>
                </a:solidFill>
                <a:latin typeface="Arial" pitchFamily="34" charset="0"/>
                <a:ea typeface="Times New Roman" pitchFamily="18" charset="0"/>
                <a:cs typeface="Arial" pitchFamily="34" charset="0"/>
              </a:rPr>
            </a:br>
            <a:r>
              <a:rPr lang="fr-FR" dirty="0" smtClean="0">
                <a:solidFill>
                  <a:srgbClr val="000000"/>
                </a:solidFill>
                <a:latin typeface="Arial" pitchFamily="34" charset="0"/>
                <a:ea typeface="Times New Roman" pitchFamily="18" charset="0"/>
                <a:cs typeface="Arial" pitchFamily="34" charset="0"/>
              </a:rPr>
              <a:t>Les vents forts n’ont aucun impact sur ces éoliennes car la conception du rotor type </a:t>
            </a:r>
            <a:r>
              <a:rPr lang="fr-FR" dirty="0" err="1" smtClean="0">
                <a:solidFill>
                  <a:srgbClr val="000000"/>
                </a:solidFill>
                <a:latin typeface="Arial" pitchFamily="34" charset="0"/>
                <a:ea typeface="Times New Roman" pitchFamily="18" charset="0"/>
                <a:cs typeface="Arial" pitchFamily="34" charset="0"/>
              </a:rPr>
              <a:t>aérofoil</a:t>
            </a:r>
            <a:r>
              <a:rPr lang="fr-FR" dirty="0" smtClean="0">
                <a:solidFill>
                  <a:srgbClr val="000000"/>
                </a:solidFill>
                <a:latin typeface="Arial" pitchFamily="34" charset="0"/>
                <a:ea typeface="Times New Roman" pitchFamily="18" charset="0"/>
                <a:cs typeface="Arial" pitchFamily="34" charset="0"/>
              </a:rPr>
              <a:t> fait que tout excédent est "consommé".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tmb 1000"/>
          <p:cNvPicPr>
            <a:picLocks noChangeAspect="1" noChangeArrowheads="1"/>
          </p:cNvPicPr>
          <p:nvPr/>
        </p:nvPicPr>
        <p:blipFill>
          <a:blip r:embed="rId3" cstate="print"/>
          <a:srcRect/>
          <a:stretch>
            <a:fillRect/>
          </a:stretch>
        </p:blipFill>
        <p:spPr bwMode="auto">
          <a:xfrm>
            <a:off x="4447073" y="3573016"/>
            <a:ext cx="4696927" cy="3284984"/>
          </a:xfrm>
          <a:prstGeom prst="rect">
            <a:avLst/>
          </a:prstGeom>
          <a:noFill/>
          <a:ln w="9525">
            <a:noFill/>
            <a:miter lim="800000"/>
            <a:headEnd/>
            <a:tailEnd/>
          </a:ln>
        </p:spPr>
      </p:pic>
      <p:sp>
        <p:nvSpPr>
          <p:cNvPr id="92163" name="Rectangle 3"/>
          <p:cNvSpPr>
            <a:spLocks noChangeArrowheads="1"/>
          </p:cNvSpPr>
          <p:nvPr/>
        </p:nvSpPr>
        <p:spPr bwMode="auto">
          <a:xfrm>
            <a:off x="0" y="3789040"/>
            <a:ext cx="57241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Avantages :</a:t>
            </a: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Légère et peu encombrante </a:t>
            </a:r>
            <a:b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Fixation simple sur balcon, portique ou mât </a:t>
            </a:r>
            <a:b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Fonctionne en permanence en silence </a:t>
            </a:r>
          </a:p>
          <a:p>
            <a:pPr marL="0" marR="0" lvl="0" indent="0"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et sans danger </a:t>
            </a:r>
            <a:b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Roulements étanches sans entretien </a:t>
            </a:r>
            <a:b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Circuit électrique protégé et étanch</a:t>
            </a:r>
            <a:r>
              <a:rPr kumimoji="0" lang="fr-FR"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65" name="Rectangle 5"/>
          <p:cNvSpPr>
            <a:spLocks noChangeArrowheads="1"/>
          </p:cNvSpPr>
          <p:nvPr/>
        </p:nvSpPr>
        <p:spPr bwMode="auto">
          <a:xfrm>
            <a:off x="0" y="119675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r-FR"/>
          </a:p>
        </p:txBody>
      </p:sp>
      <p:sp>
        <p:nvSpPr>
          <p:cNvPr id="92166" name="Rectangle 6"/>
          <p:cNvSpPr>
            <a:spLocks noChangeArrowheads="1"/>
          </p:cNvSpPr>
          <p:nvPr/>
        </p:nvSpPr>
        <p:spPr bwMode="auto">
          <a:xfrm>
            <a:off x="0" y="5733256"/>
            <a:ext cx="471601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Inconvénients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Très faible débit d’ampère à toutes les vitesses de vent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92167" name="Rectangle 7"/>
          <p:cNvSpPr>
            <a:spLocks noChangeArrowheads="1"/>
          </p:cNvSpPr>
          <p:nvPr/>
        </p:nvSpPr>
        <p:spPr bwMode="auto">
          <a:xfrm>
            <a:off x="0" y="548680"/>
            <a:ext cx="6389057"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Caractéristiques techniques</a:t>
            </a:r>
            <a:r>
              <a:rPr kumimoji="0" lang="fr-FR" b="0" i="0" u="none" strike="noStrike" cap="none" normalizeH="0" baseline="0" dirty="0" smtClean="0">
                <a:ln>
                  <a:noFill/>
                </a:ln>
                <a:solidFill>
                  <a:srgbClr val="575553"/>
                </a:solidFill>
                <a:effectLst/>
                <a:latin typeface="Arial" pitchFamily="34" charset="0"/>
                <a:ea typeface="Times New Roman" pitchFamily="18" charset="0"/>
                <a:cs typeface="Arial" pitchFamily="34" charset="0"/>
              </a:rPr>
              <a:t> </a:t>
            </a: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Puissance maxi : 50 W / 3,5 A à 40 Nœuds</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Fixation simples sur balcon, portique ou mât</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Roulements étanches sans entretien</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Fonctionnement en silence permanent, sans danger</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t/>
            </a:r>
            <a:br>
              <a:rPr kumimoji="0" lang="fr-FR" b="0" i="0" u="none" strike="noStrike" cap="none" normalizeH="0" baseline="0" dirty="0" smtClean="0">
                <a:ln>
                  <a:noFill/>
                </a:ln>
                <a:solidFill>
                  <a:srgbClr val="575553"/>
                </a:solidFill>
                <a:effectLst/>
                <a:latin typeface="Verdana" pitchFamily="34" charset="0"/>
                <a:ea typeface="Times New Roman" pitchFamily="18" charset="0"/>
                <a:cs typeface="Times New Roman" pitchFamily="18" charset="0"/>
              </a:rPr>
            </a:b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0" y="1916832"/>
            <a:ext cx="8316416" cy="1754326"/>
          </a:xfrm>
          <a:prstGeom prst="rect">
            <a:avLst/>
          </a:prstGeom>
        </p:spPr>
        <p:txBody>
          <a:bodyPr wrap="square">
            <a:spAutoFit/>
          </a:bodyPr>
          <a:lstStyle/>
          <a:p>
            <a:r>
              <a:rPr lang="fr-FR" dirty="0" smtClean="0">
                <a:latin typeface="Arial" pitchFamily="34" charset="0"/>
                <a:cs typeface="Arial" pitchFamily="34" charset="0"/>
              </a:rPr>
              <a:t>- Construction en aluminium et peinture époxy</a:t>
            </a:r>
            <a:br>
              <a:rPr lang="fr-FR" dirty="0" smtClean="0">
                <a:latin typeface="Arial" pitchFamily="34" charset="0"/>
                <a:cs typeface="Arial" pitchFamily="34" charset="0"/>
              </a:rPr>
            </a:br>
            <a:r>
              <a:rPr lang="fr-FR" dirty="0" smtClean="0">
                <a:latin typeface="Arial" pitchFamily="34" charset="0"/>
                <a:cs typeface="Arial" pitchFamily="34" charset="0"/>
              </a:rPr>
              <a:t>- Circuit électrique protégé et étanche</a:t>
            </a:r>
            <a:br>
              <a:rPr lang="fr-FR" dirty="0" smtClean="0">
                <a:latin typeface="Arial" pitchFamily="34" charset="0"/>
                <a:cs typeface="Arial" pitchFamily="34" charset="0"/>
              </a:rPr>
            </a:br>
            <a:r>
              <a:rPr lang="fr-FR" dirty="0" smtClean="0">
                <a:latin typeface="Arial" pitchFamily="34" charset="0"/>
                <a:cs typeface="Arial" pitchFamily="34" charset="0"/>
              </a:rPr>
              <a:t>- Livrée avec un câble de 10m pour raccordement électrique et platine latérale</a:t>
            </a:r>
            <a:br>
              <a:rPr lang="fr-FR" dirty="0" smtClean="0">
                <a:latin typeface="Arial" pitchFamily="34" charset="0"/>
                <a:cs typeface="Arial" pitchFamily="34" charset="0"/>
              </a:rPr>
            </a:br>
            <a:r>
              <a:rPr lang="fr-FR" dirty="0" smtClean="0">
                <a:latin typeface="Arial" pitchFamily="34" charset="0"/>
                <a:cs typeface="Arial" pitchFamily="34" charset="0"/>
              </a:rPr>
              <a:t>- Poids : 6.25 Kg</a:t>
            </a:r>
            <a:br>
              <a:rPr lang="fr-FR" dirty="0" smtClean="0">
                <a:latin typeface="Arial" pitchFamily="34" charset="0"/>
                <a:cs typeface="Arial" pitchFamily="34" charset="0"/>
              </a:rPr>
            </a:br>
            <a:r>
              <a:rPr lang="fr-FR" dirty="0" smtClean="0">
                <a:latin typeface="Arial" pitchFamily="34" charset="0"/>
                <a:cs typeface="Arial" pitchFamily="34" charset="0"/>
              </a:rPr>
              <a:t>- Diamètre des pales : 30 Cm</a:t>
            </a:r>
            <a:br>
              <a:rPr lang="fr-FR" dirty="0" smtClean="0">
                <a:latin typeface="Arial" pitchFamily="34" charset="0"/>
                <a:cs typeface="Arial" pitchFamily="34" charset="0"/>
              </a:rPr>
            </a:br>
            <a:r>
              <a:rPr lang="fr-FR" dirty="0" smtClean="0">
                <a:latin typeface="Arial" pitchFamily="34" charset="0"/>
                <a:cs typeface="Arial" pitchFamily="34" charset="0"/>
              </a:rPr>
              <a:t>- Hauteur : 55 Cm</a:t>
            </a:r>
            <a:endParaRPr lang="fr-FR" dirty="0">
              <a:latin typeface="Arial" pitchFamily="34" charset="0"/>
              <a:cs typeface="Arial" pitchFamily="34" charset="0"/>
            </a:endParaRPr>
          </a:p>
        </p:txBody>
      </p:sp>
      <p:sp>
        <p:nvSpPr>
          <p:cNvPr id="9" name="ZoneTexte 8"/>
          <p:cNvSpPr txBox="1"/>
          <p:nvPr/>
        </p:nvSpPr>
        <p:spPr>
          <a:xfrm>
            <a:off x="3779912" y="188640"/>
            <a:ext cx="2305311" cy="461665"/>
          </a:xfrm>
          <a:prstGeom prst="rect">
            <a:avLst/>
          </a:prstGeom>
          <a:noFill/>
          <a:ln w="19050">
            <a:solidFill>
              <a:srgbClr val="FF0000"/>
            </a:solidFill>
          </a:ln>
        </p:spPr>
        <p:txBody>
          <a:bodyPr wrap="none" rtlCol="0">
            <a:spAutoFit/>
          </a:bodyPr>
          <a:lstStyle/>
          <a:p>
            <a:r>
              <a:rPr lang="fr-FR" sz="2400" dirty="0" smtClean="0"/>
              <a:t>Suite ATMB 1000</a:t>
            </a:r>
            <a:endParaRPr lang="fr-FR" sz="2400" dirty="0"/>
          </a:p>
        </p:txBody>
      </p:sp>
      <p:sp>
        <p:nvSpPr>
          <p:cNvPr id="10" name="Étoile à 5 branches 9">
            <a:hlinkClick r:id="rId4" action="ppaction://hlinksldjump"/>
          </p:cNvPr>
          <p:cNvSpPr/>
          <p:nvPr/>
        </p:nvSpPr>
        <p:spPr>
          <a:xfrm>
            <a:off x="8532440" y="0"/>
            <a:ext cx="611560" cy="4766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32" y="274638"/>
            <a:ext cx="5500726" cy="654032"/>
          </a:xfrm>
          <a:ln w="28575">
            <a:solidFill>
              <a:srgbClr val="FF0000"/>
            </a:solidFill>
          </a:ln>
        </p:spPr>
        <p:txBody>
          <a:bodyPr>
            <a:normAutofit fontScale="90000"/>
          </a:bodyPr>
          <a:lstStyle/>
          <a:p>
            <a:r>
              <a:rPr lang="fr-FR" b="1" dirty="0" smtClean="0"/>
              <a:t/>
            </a:r>
            <a:br>
              <a:rPr lang="fr-FR" b="1" dirty="0" smtClean="0"/>
            </a:br>
            <a:r>
              <a:rPr lang="fr-FR" b="1" dirty="0" smtClean="0"/>
              <a:t>Coefficient de Puissance</a:t>
            </a:r>
            <a:r>
              <a:rPr lang="fr-FR" dirty="0" smtClean="0"/>
              <a:t/>
            </a:r>
            <a:br>
              <a:rPr lang="fr-FR" dirty="0" smtClean="0"/>
            </a:br>
            <a:endParaRPr lang="fr-FR" dirty="0"/>
          </a:p>
        </p:txBody>
      </p:sp>
      <p:sp>
        <p:nvSpPr>
          <p:cNvPr id="3" name="Espace réservé du contenu 2"/>
          <p:cNvSpPr>
            <a:spLocks noGrp="1"/>
          </p:cNvSpPr>
          <p:nvPr>
            <p:ph idx="1"/>
          </p:nvPr>
        </p:nvSpPr>
        <p:spPr>
          <a:xfrm>
            <a:off x="457200" y="1142985"/>
            <a:ext cx="8401080" cy="4572032"/>
          </a:xfrm>
        </p:spPr>
        <p:txBody>
          <a:bodyPr>
            <a:normAutofit fontScale="92500" lnSpcReduction="10000"/>
          </a:bodyPr>
          <a:lstStyle/>
          <a:p>
            <a:r>
              <a:rPr lang="fr-FR" dirty="0" smtClean="0"/>
              <a:t>On définit pour chaque type d’éolienne un coefficient de puissance, rapport entre la puissance disponible sur l’arbre Pa et la puissance max théorique </a:t>
            </a:r>
            <a:r>
              <a:rPr lang="fr-FR" dirty="0" err="1" smtClean="0"/>
              <a:t>Pmax</a:t>
            </a:r>
            <a:r>
              <a:rPr lang="fr-FR" dirty="0" smtClean="0"/>
              <a:t> correspondante à sa surface :	</a:t>
            </a:r>
          </a:p>
          <a:p>
            <a:pPr>
              <a:buNone/>
            </a:pPr>
            <a:r>
              <a:rPr lang="fr-FR" dirty="0" smtClean="0"/>
              <a:t>   		              Cp = Pa / </a:t>
            </a:r>
            <a:r>
              <a:rPr lang="fr-FR" dirty="0" err="1" smtClean="0"/>
              <a:t>Pmax</a:t>
            </a:r>
            <a:endParaRPr lang="fr-FR" dirty="0" smtClean="0"/>
          </a:p>
          <a:p>
            <a:r>
              <a:rPr lang="fr-FR" dirty="0" smtClean="0"/>
              <a:t>Ce coefficient de puissance varie aussi suivant la vitesse de rotation et l’angle des pales orientables. Ce n’est donc qu’une valeur moyenne qui peut être indiquée.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oliennes2016.PNG"/>
          <p:cNvPicPr>
            <a:picLocks noChangeAspect="1"/>
          </p:cNvPicPr>
          <p:nvPr/>
        </p:nvPicPr>
        <p:blipFill>
          <a:blip r:embed="rId3" cstate="print"/>
          <a:stretch>
            <a:fillRect/>
          </a:stretch>
        </p:blipFill>
        <p:spPr>
          <a:xfrm>
            <a:off x="0" y="980728"/>
            <a:ext cx="9130537" cy="511256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mparatif prix eoliennes.PNG"/>
          <p:cNvPicPr>
            <a:picLocks noChangeAspect="1"/>
          </p:cNvPicPr>
          <p:nvPr/>
        </p:nvPicPr>
        <p:blipFill>
          <a:blip r:embed="rId3" cstate="print"/>
          <a:stretch>
            <a:fillRect/>
          </a:stretch>
        </p:blipFill>
        <p:spPr>
          <a:xfrm>
            <a:off x="0" y="1353340"/>
            <a:ext cx="9144000" cy="41513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urbe_b.jpg"/>
          <p:cNvPicPr>
            <a:picLocks noChangeAspect="1"/>
          </p:cNvPicPr>
          <p:nvPr/>
        </p:nvPicPr>
        <p:blipFill>
          <a:blip r:embed="rId3" cstate="print"/>
          <a:stretch>
            <a:fillRect/>
          </a:stretch>
        </p:blipFill>
        <p:spPr>
          <a:xfrm>
            <a:off x="1476375" y="1104900"/>
            <a:ext cx="6191250" cy="4648200"/>
          </a:xfrm>
          <a:prstGeom prst="rect">
            <a:avLst/>
          </a:prstGeom>
        </p:spPr>
      </p:pic>
      <p:sp>
        <p:nvSpPr>
          <p:cNvPr id="4" name="Rectangle 3"/>
          <p:cNvSpPr/>
          <p:nvPr/>
        </p:nvSpPr>
        <p:spPr>
          <a:xfrm>
            <a:off x="2699792" y="404664"/>
            <a:ext cx="36724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SUPER WIND 350W</a:t>
            </a:r>
            <a:endParaRPr lang="fr-FR" dirty="0"/>
          </a:p>
        </p:txBody>
      </p:sp>
      <p:cxnSp>
        <p:nvCxnSpPr>
          <p:cNvPr id="6" name="Connecteur droit avec flèche 5"/>
          <p:cNvCxnSpPr/>
          <p:nvPr/>
        </p:nvCxnSpPr>
        <p:spPr>
          <a:xfrm flipH="1">
            <a:off x="1619672" y="4509120"/>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395536" y="4077072"/>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  W</a:t>
            </a:r>
            <a:endParaRPr lang="fr-FR" dirty="0"/>
          </a:p>
        </p:txBody>
      </p:sp>
      <p:sp>
        <p:nvSpPr>
          <p:cNvPr id="8" name="Flèche vers le bas 7"/>
          <p:cNvSpPr/>
          <p:nvPr/>
        </p:nvSpPr>
        <p:spPr>
          <a:xfrm>
            <a:off x="3347864" y="4941168"/>
            <a:ext cx="648072"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t>12 </a:t>
            </a:r>
            <a:r>
              <a:rPr lang="fr-FR" dirty="0" err="1" smtClean="0"/>
              <a:t>noeuds</a:t>
            </a:r>
            <a:endParaRPr lang="fr-FR" dirty="0"/>
          </a:p>
        </p:txBody>
      </p:sp>
      <p:pic>
        <p:nvPicPr>
          <p:cNvPr id="9" name="Image 8" descr="sw350_1b.jpg"/>
          <p:cNvPicPr>
            <a:picLocks noChangeAspect="1"/>
          </p:cNvPicPr>
          <p:nvPr/>
        </p:nvPicPr>
        <p:blipFill>
          <a:blip r:embed="rId4" cstate="print"/>
          <a:stretch>
            <a:fillRect/>
          </a:stretch>
        </p:blipFill>
        <p:spPr>
          <a:xfrm>
            <a:off x="5580112" y="2420888"/>
            <a:ext cx="2907270" cy="398752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ilentwind1.jpg"/>
          <p:cNvPicPr>
            <a:picLocks noChangeAspect="1"/>
          </p:cNvPicPr>
          <p:nvPr/>
        </p:nvPicPr>
        <p:blipFill>
          <a:blip r:embed="rId2" cstate="print"/>
          <a:stretch>
            <a:fillRect/>
          </a:stretch>
        </p:blipFill>
        <p:spPr>
          <a:xfrm>
            <a:off x="-252536" y="-387424"/>
            <a:ext cx="8280920" cy="7583342"/>
          </a:xfrm>
          <a:prstGeom prst="rect">
            <a:avLst/>
          </a:prstGeom>
        </p:spPr>
      </p:pic>
      <p:pic>
        <p:nvPicPr>
          <p:cNvPr id="3" name="Image 2" descr="silentwind2.jpg"/>
          <p:cNvPicPr>
            <a:picLocks noChangeAspect="1"/>
          </p:cNvPicPr>
          <p:nvPr/>
        </p:nvPicPr>
        <p:blipFill>
          <a:blip r:embed="rId3" cstate="print"/>
          <a:stretch>
            <a:fillRect/>
          </a:stretch>
        </p:blipFill>
        <p:spPr>
          <a:xfrm>
            <a:off x="5220072" y="3212976"/>
            <a:ext cx="3741096" cy="3425949"/>
          </a:xfrm>
          <a:prstGeom prst="rect">
            <a:avLst/>
          </a:prstGeom>
        </p:spPr>
      </p:pic>
      <p:sp>
        <p:nvSpPr>
          <p:cNvPr id="4" name="Ellipse 3"/>
          <p:cNvSpPr/>
          <p:nvPr/>
        </p:nvSpPr>
        <p:spPr>
          <a:xfrm>
            <a:off x="323528" y="3573016"/>
            <a:ext cx="122413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  W</a:t>
            </a:r>
            <a:endParaRPr lang="fr-FR" dirty="0"/>
          </a:p>
        </p:txBody>
      </p:sp>
      <p:cxnSp>
        <p:nvCxnSpPr>
          <p:cNvPr id="6" name="Connecteur droit avec flèche 5"/>
          <p:cNvCxnSpPr>
            <a:endCxn id="4" idx="6"/>
          </p:cNvCxnSpPr>
          <p:nvPr/>
        </p:nvCxnSpPr>
        <p:spPr>
          <a:xfrm flipH="1" flipV="1">
            <a:off x="1547664" y="3969060"/>
            <a:ext cx="79208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lèche vers le bas 10"/>
          <p:cNvSpPr/>
          <p:nvPr/>
        </p:nvSpPr>
        <p:spPr>
          <a:xfrm>
            <a:off x="2051720" y="4797152"/>
            <a:ext cx="648072"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t>6 </a:t>
            </a:r>
            <a:r>
              <a:rPr lang="fr-FR" dirty="0" err="1" smtClean="0"/>
              <a:t>noeuds</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4638"/>
            <a:ext cx="7072362" cy="725470"/>
          </a:xfrm>
          <a:ln w="28575">
            <a:solidFill>
              <a:srgbClr val="FF0000"/>
            </a:solidFill>
          </a:ln>
        </p:spPr>
        <p:txBody>
          <a:bodyPr>
            <a:normAutofit fontScale="90000"/>
          </a:bodyPr>
          <a:lstStyle/>
          <a:p>
            <a:r>
              <a:rPr lang="fr-FR" b="1" dirty="0" smtClean="0"/>
              <a:t/>
            </a:r>
            <a:br>
              <a:rPr lang="fr-FR" b="1" dirty="0" smtClean="0"/>
            </a:br>
            <a:r>
              <a:rPr lang="fr-FR" b="1" dirty="0" smtClean="0"/>
              <a:t>Influence du nombre de pales </a:t>
            </a:r>
            <a:r>
              <a:rPr lang="fr-FR" dirty="0" smtClean="0"/>
              <a:t/>
            </a:r>
            <a:br>
              <a:rPr lang="fr-FR" dirty="0" smtClean="0"/>
            </a:br>
            <a:endParaRPr lang="fr-FR" dirty="0"/>
          </a:p>
        </p:txBody>
      </p:sp>
      <p:sp>
        <p:nvSpPr>
          <p:cNvPr id="3" name="Espace réservé du contenu 2"/>
          <p:cNvSpPr>
            <a:spLocks noGrp="1"/>
          </p:cNvSpPr>
          <p:nvPr>
            <p:ph idx="1"/>
          </p:nvPr>
        </p:nvSpPr>
        <p:spPr>
          <a:xfrm>
            <a:off x="714348" y="1214422"/>
            <a:ext cx="7715304" cy="1643074"/>
          </a:xfrm>
        </p:spPr>
        <p:txBody>
          <a:bodyPr>
            <a:normAutofit fontScale="77500" lnSpcReduction="20000"/>
          </a:bodyPr>
          <a:lstStyle/>
          <a:p>
            <a:pPr>
              <a:buNone/>
            </a:pPr>
            <a:r>
              <a:rPr lang="fr-FR" dirty="0" smtClean="0"/>
              <a:t>Une différence notable est le nombre de pales.</a:t>
            </a:r>
          </a:p>
          <a:p>
            <a:pPr>
              <a:buNone/>
            </a:pPr>
            <a:r>
              <a:rPr lang="fr-FR" dirty="0" smtClean="0"/>
              <a:t> Il existe deux principales catégories:</a:t>
            </a:r>
          </a:p>
          <a:p>
            <a:pPr lvl="0"/>
            <a:r>
              <a:rPr lang="fr-FR" dirty="0" smtClean="0"/>
              <a:t>           Les bi ou tripales rapides.</a:t>
            </a:r>
          </a:p>
          <a:p>
            <a:pPr lvl="0"/>
            <a:r>
              <a:rPr lang="fr-FR" dirty="0" smtClean="0"/>
              <a:t>           Les </a:t>
            </a:r>
            <a:r>
              <a:rPr lang="fr-FR" dirty="0" err="1" smtClean="0"/>
              <a:t>multipales</a:t>
            </a:r>
            <a:r>
              <a:rPr lang="fr-FR" dirty="0" smtClean="0"/>
              <a:t> lentes. </a:t>
            </a:r>
          </a:p>
          <a:p>
            <a:endParaRPr lang="fr-FR" dirty="0"/>
          </a:p>
        </p:txBody>
      </p:sp>
      <p:sp>
        <p:nvSpPr>
          <p:cNvPr id="4" name="Rectangle 3"/>
          <p:cNvSpPr/>
          <p:nvPr/>
        </p:nvSpPr>
        <p:spPr>
          <a:xfrm>
            <a:off x="357158" y="2786058"/>
            <a:ext cx="8501122" cy="2862322"/>
          </a:xfrm>
          <a:prstGeom prst="rect">
            <a:avLst/>
          </a:prstGeom>
        </p:spPr>
        <p:txBody>
          <a:bodyPr wrap="square">
            <a:spAutoFit/>
          </a:bodyPr>
          <a:lstStyle/>
          <a:p>
            <a:r>
              <a:rPr lang="fr-FR" dirty="0" smtClean="0"/>
              <a:t>Moins il y a de pales, meilleur est le coefficient de puissance (lorsqu'il y a trop de pales, la pale précédente perturbe l'air arrivant sur la pale suivante). Par contre une éolienne avec un plus grand nombre de pales démarrera plus tôt, c'est pour cette raison que des éoliennes </a:t>
            </a:r>
            <a:r>
              <a:rPr lang="fr-FR" dirty="0" err="1" smtClean="0"/>
              <a:t>multipales</a:t>
            </a:r>
            <a:r>
              <a:rPr lang="fr-FR" dirty="0" smtClean="0"/>
              <a:t> sont utilisées pour les pompes à eau (elles ont un couple de démarrage plus élevé). </a:t>
            </a:r>
            <a:br>
              <a:rPr lang="fr-FR" dirty="0" smtClean="0"/>
            </a:br>
            <a:r>
              <a:rPr lang="fr-FR" dirty="0" smtClean="0"/>
              <a:t>Pour une éolienne destiné à produire de l'électricité  sur une installation autonome, il vaut mieux privilégier les modèles à trois pales (c'est le meilleur compromis entre la vitesse de démarrage et le coefficient de puissance). Cependant, ces éoliennes rapides doivent être montées soigneusement (utiliser des silentblocs)  afin d’éviter les vibrations et le bruit correspondant</a:t>
            </a:r>
            <a:endParaRPr lang="fr-FR" dirty="0"/>
          </a:p>
        </p:txBody>
      </p:sp>
      <p:graphicFrame>
        <p:nvGraphicFramePr>
          <p:cNvPr id="5" name="Espace réservé du contenu 3"/>
          <p:cNvGraphicFramePr>
            <a:graphicFrameLocks/>
          </p:cNvGraphicFramePr>
          <p:nvPr/>
        </p:nvGraphicFramePr>
        <p:xfrm>
          <a:off x="2857488" y="5643578"/>
          <a:ext cx="4643470" cy="1071569"/>
        </p:xfrm>
        <a:graphic>
          <a:graphicData uri="http://schemas.openxmlformats.org/drawingml/2006/table">
            <a:tbl>
              <a:tblPr/>
              <a:tblGrid>
                <a:gridCol w="1501294"/>
                <a:gridCol w="1135995"/>
                <a:gridCol w="2006181"/>
              </a:tblGrid>
              <a:tr h="512851">
                <a:tc>
                  <a:txBody>
                    <a:bodyPr/>
                    <a:lstStyle/>
                    <a:p>
                      <a:endParaRPr lang="fr-FR" sz="1000" dirty="0">
                        <a:latin typeface="Calibri"/>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200" dirty="0" err="1">
                          <a:latin typeface="Arial" pitchFamily="34" charset="0"/>
                          <a:ea typeface="Times New Roman"/>
                          <a:cs typeface="Arial" pitchFamily="34" charset="0"/>
                        </a:rPr>
                        <a:t>Coef</a:t>
                      </a:r>
                      <a:r>
                        <a:rPr lang="fr-FR" sz="1200" dirty="0">
                          <a:latin typeface="Arial" pitchFamily="34" charset="0"/>
                          <a:ea typeface="Times New Roman"/>
                          <a:cs typeface="Arial" pitchFamily="34" charset="0"/>
                        </a:rPr>
                        <a:t>. de puissance</a:t>
                      </a: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200" dirty="0">
                          <a:latin typeface="Arial" pitchFamily="34" charset="0"/>
                          <a:ea typeface="Times New Roman"/>
                          <a:cs typeface="Arial" pitchFamily="34" charset="0"/>
                        </a:rPr>
                        <a:t>Vitesse de vent minimum pour le  démarrage</a:t>
                      </a:r>
                    </a:p>
                  </a:txBody>
                  <a:tcPr marL="19050" marR="19050" marT="19050" marB="19050" anchor="ctr">
                    <a:lnL>
                      <a:noFill/>
                    </a:lnL>
                    <a:lnR>
                      <a:noFill/>
                    </a:lnR>
                    <a:lnT>
                      <a:noFill/>
                    </a:lnT>
                    <a:lnB>
                      <a:noFill/>
                    </a:lnB>
                    <a:solidFill>
                      <a:srgbClr val="CCCCCC"/>
                    </a:solidFill>
                  </a:tcPr>
                </a:tc>
              </a:tr>
              <a:tr h="279359">
                <a:tc>
                  <a:txBody>
                    <a:bodyPr/>
                    <a:lstStyle/>
                    <a:p>
                      <a:pPr algn="ctr">
                        <a:lnSpc>
                          <a:spcPct val="115000"/>
                        </a:lnSpc>
                        <a:spcAft>
                          <a:spcPts val="0"/>
                        </a:spcAft>
                      </a:pPr>
                      <a:r>
                        <a:rPr lang="fr-FR" sz="1200" dirty="0">
                          <a:latin typeface="Arial" pitchFamily="34" charset="0"/>
                          <a:ea typeface="Times New Roman"/>
                          <a:cs typeface="Arial" pitchFamily="34" charset="0"/>
                        </a:rPr>
                        <a:t>Bi ou tri pales</a:t>
                      </a: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200">
                          <a:latin typeface="Arial" pitchFamily="34" charset="0"/>
                          <a:ea typeface="Times New Roman"/>
                          <a:cs typeface="Arial" pitchFamily="34" charset="0"/>
                        </a:rPr>
                        <a:t>entre 0,4 et 0,5</a:t>
                      </a: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fr-FR" sz="1200" dirty="0">
                          <a:latin typeface="Arial" pitchFamily="34" charset="0"/>
                          <a:ea typeface="Times New Roman"/>
                          <a:cs typeface="Arial" pitchFamily="34" charset="0"/>
                        </a:rPr>
                        <a:t>environ 10 </a:t>
                      </a:r>
                      <a:r>
                        <a:rPr lang="fr-FR" sz="1200" dirty="0" err="1">
                          <a:latin typeface="Arial" pitchFamily="34" charset="0"/>
                          <a:ea typeface="Times New Roman"/>
                          <a:cs typeface="Arial" pitchFamily="34" charset="0"/>
                        </a:rPr>
                        <a:t>noeuds</a:t>
                      </a:r>
                      <a:endParaRPr lang="fr-FR" sz="1200" dirty="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FFFFFF"/>
                    </a:solidFill>
                  </a:tcPr>
                </a:tc>
              </a:tr>
              <a:tr h="279359">
                <a:tc>
                  <a:txBody>
                    <a:bodyPr/>
                    <a:lstStyle/>
                    <a:p>
                      <a:pPr algn="ctr">
                        <a:lnSpc>
                          <a:spcPct val="115000"/>
                        </a:lnSpc>
                        <a:spcAft>
                          <a:spcPts val="0"/>
                        </a:spcAft>
                      </a:pPr>
                      <a:r>
                        <a:rPr lang="fr-FR" sz="1200" dirty="0" err="1">
                          <a:latin typeface="Arial" pitchFamily="34" charset="0"/>
                          <a:ea typeface="Times New Roman"/>
                          <a:cs typeface="Arial" pitchFamily="34" charset="0"/>
                        </a:rPr>
                        <a:t>Multipales</a:t>
                      </a:r>
                      <a:endParaRPr lang="fr-FR" sz="1200" dirty="0">
                        <a:latin typeface="Arial" pitchFamily="34" charset="0"/>
                        <a:ea typeface="Times New Roman"/>
                        <a:cs typeface="Arial" pitchFamily="34" charset="0"/>
                      </a:endParaRPr>
                    </a:p>
                  </a:txBody>
                  <a:tcPr marL="19050" marR="19050" marT="19050" marB="19050" anchor="ctr">
                    <a:lnL>
                      <a:noFill/>
                    </a:lnL>
                    <a:lnR>
                      <a:noFill/>
                    </a:lnR>
                    <a:lnT>
                      <a:noFill/>
                    </a:lnT>
                    <a:lnB>
                      <a:noFill/>
                    </a:lnB>
                    <a:solidFill>
                      <a:srgbClr val="CCCCCC"/>
                    </a:solidFill>
                  </a:tcPr>
                </a:tc>
                <a:tc>
                  <a:txBody>
                    <a:bodyPr/>
                    <a:lstStyle/>
                    <a:p>
                      <a:pPr algn="ctr">
                        <a:lnSpc>
                          <a:spcPct val="115000"/>
                        </a:lnSpc>
                        <a:spcAft>
                          <a:spcPts val="0"/>
                        </a:spcAft>
                      </a:pPr>
                      <a:r>
                        <a:rPr lang="fr-FR" sz="1100" dirty="0">
                          <a:latin typeface="Arial" pitchFamily="34" charset="0"/>
                          <a:ea typeface="Times New Roman"/>
                          <a:cs typeface="Arial" pitchFamily="34" charset="0"/>
                        </a:rPr>
                        <a:t>entre 0,3 et 0,35 </a:t>
                      </a: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fr-FR" sz="1200" dirty="0">
                          <a:latin typeface="Arial" pitchFamily="34" charset="0"/>
                          <a:ea typeface="Times New Roman"/>
                          <a:cs typeface="Arial" pitchFamily="34" charset="0"/>
                        </a:rPr>
                        <a:t>environ 6 nœuds</a:t>
                      </a:r>
                    </a:p>
                  </a:txBody>
                  <a:tcPr marL="19050" marR="19050" marT="19050" marB="19050" anchor="ctr">
                    <a:lnL>
                      <a:noFill/>
                    </a:lnL>
                    <a:lnR>
                      <a:noFill/>
                    </a:lnR>
                    <a:lnT>
                      <a:noFill/>
                    </a:lnT>
                    <a:lnB>
                      <a:noFill/>
                    </a:lnB>
                    <a:solidFill>
                      <a:srgbClr val="FFFFFF"/>
                    </a:solidFill>
                  </a:tcPr>
                </a:tc>
              </a:tr>
            </a:tbl>
          </a:graphicData>
        </a:graphic>
      </p:graphicFrame>
      <p:cxnSp>
        <p:nvCxnSpPr>
          <p:cNvPr id="7" name="Connecteur droit 6"/>
          <p:cNvCxnSpPr/>
          <p:nvPr/>
        </p:nvCxnSpPr>
        <p:spPr>
          <a:xfrm>
            <a:off x="2857488" y="5643578"/>
            <a:ext cx="464347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857488" y="6143644"/>
            <a:ext cx="464347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857488" y="6715148"/>
            <a:ext cx="464347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857488" y="6429396"/>
            <a:ext cx="464347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2322497" y="6179363"/>
            <a:ext cx="107077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108579" y="6178569"/>
            <a:ext cx="107077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6965967" y="6178569"/>
            <a:ext cx="107077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3822695" y="6178569"/>
            <a:ext cx="1070776" cy="794"/>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85728"/>
            <a:ext cx="7143800" cy="500066"/>
          </a:xfrm>
          <a:ln w="28575">
            <a:solidFill>
              <a:srgbClr val="FF0000"/>
            </a:solidFill>
          </a:ln>
        </p:spPr>
        <p:txBody>
          <a:bodyPr>
            <a:normAutofit fontScale="90000"/>
          </a:bodyPr>
          <a:lstStyle/>
          <a:p>
            <a:r>
              <a:rPr lang="fr-FR" b="1" dirty="0" smtClean="0"/>
              <a:t>Force de trainée d'une éolienne</a:t>
            </a:r>
            <a:endParaRPr lang="fr-FR" dirty="0"/>
          </a:p>
        </p:txBody>
      </p:sp>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Espace réservé du contenu 5"/>
          <p:cNvSpPr>
            <a:spLocks noGrp="1"/>
          </p:cNvSpPr>
          <p:nvPr>
            <p:ph idx="1"/>
          </p:nvPr>
        </p:nvSpPr>
        <p:spPr>
          <a:xfrm>
            <a:off x="457200" y="1600200"/>
            <a:ext cx="8229600" cy="2543179"/>
          </a:xfrm>
        </p:spPr>
        <p:txBody>
          <a:bodyPr>
            <a:normAutofit/>
          </a:bodyPr>
          <a:lstStyle/>
          <a:p>
            <a:pPr fontAlgn="ctr"/>
            <a:endParaRPr lang="fr-FR" dirty="0" smtClean="0"/>
          </a:p>
          <a:p>
            <a:endParaRPr lang="fr-FR" dirty="0"/>
          </a:p>
        </p:txBody>
      </p:sp>
      <p:sp>
        <p:nvSpPr>
          <p:cNvPr id="8" name="Rectangle 7"/>
          <p:cNvSpPr/>
          <p:nvPr/>
        </p:nvSpPr>
        <p:spPr>
          <a:xfrm>
            <a:off x="642910" y="857232"/>
            <a:ext cx="8215370" cy="2308324"/>
          </a:xfrm>
          <a:prstGeom prst="rect">
            <a:avLst/>
          </a:prstGeom>
        </p:spPr>
        <p:txBody>
          <a:bodyPr wrap="square">
            <a:spAutoFit/>
          </a:bodyPr>
          <a:lstStyle/>
          <a:p>
            <a:r>
              <a:rPr lang="fr-FR" sz="2400" dirty="0" smtClean="0"/>
              <a:t>Un autre point à prendre en compte lors de l'installation d'une éolienne est la force de trainée. C’est la force exercée par l'éolienne dans le sens du vent (horizontal) qui doit être prise en compte pour dimensionner le pylône des installations terrestres ou le portique support de l'éolienne d’un bateau.</a:t>
            </a:r>
            <a:br>
              <a:rPr lang="fr-FR" sz="2400" dirty="0" smtClean="0"/>
            </a:br>
            <a:r>
              <a:rPr lang="fr-FR" sz="2400" dirty="0" smtClean="0"/>
              <a:t>Cette force de trainée s'exprime par :</a:t>
            </a:r>
            <a:endParaRPr lang="fr-FR" sz="2400" dirty="0"/>
          </a:p>
        </p:txBody>
      </p:sp>
      <p:sp>
        <p:nvSpPr>
          <p:cNvPr id="23555" name="Rectangle 3"/>
          <p:cNvSpPr>
            <a:spLocks noChangeArrowheads="1"/>
          </p:cNvSpPr>
          <p:nvPr/>
        </p:nvSpPr>
        <p:spPr bwMode="auto">
          <a:xfrm>
            <a:off x="428596" y="4572008"/>
            <a:ext cx="850112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est mentionné dans la notice des fabricants l’intensité de la force du vent devant être en mesure d’être supportée par le support dans le sens horizontal.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Ainsi pour la Air X, le support doit être en mesure de supporter 68kg de force horizontale alors que pour l'éolienne de 400 watts pourtant plus lourde, la force horizontale exercée</a:t>
            </a:r>
            <a:r>
              <a:rPr kumimoji="0" lang="fr-FR"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n'excède pas 50kg.</a:t>
            </a:r>
            <a:b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Dans tous les cas, le vent (à son maximum) engendre latéralement sur le support un effort plus important que le poids de l’appareil dans le sens vertical</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3074" name="Text Box 2"/>
          <p:cNvSpPr txBox="1">
            <a:spLocks noChangeArrowheads="1"/>
          </p:cNvSpPr>
          <p:nvPr/>
        </p:nvSpPr>
        <p:spPr bwMode="auto">
          <a:xfrm>
            <a:off x="1714480" y="3214686"/>
            <a:ext cx="5929354" cy="1143008"/>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cs typeface="Arial" pitchFamily="34" charset="0"/>
              </a:rPr>
              <a:t>                                                         </a:t>
            </a:r>
            <a:r>
              <a:rPr kumimoji="0" lang="fr-FR" sz="2000" b="1" i="0" u="none" strike="noStrike" cap="none" normalizeH="0" baseline="0" dirty="0" smtClean="0">
                <a:ln>
                  <a:noFill/>
                </a:ln>
                <a:solidFill>
                  <a:schemeClr val="tx1"/>
                </a:solidFill>
                <a:effectLst/>
                <a:latin typeface="Calibri" pitchFamily="34" charset="0"/>
                <a:cs typeface="Arial" pitchFamily="34" charset="0"/>
              </a:rPr>
              <a:t>T = ½ m</a:t>
            </a:r>
            <a:r>
              <a:rPr kumimoji="0" lang="fr-FR" sz="2000" b="1" i="0" u="none" strike="noStrike" cap="none" normalizeH="0" baseline="-25000" dirty="0" smtClean="0">
                <a:ln>
                  <a:noFill/>
                </a:ln>
                <a:solidFill>
                  <a:schemeClr val="tx1"/>
                </a:solidFill>
                <a:effectLst/>
                <a:latin typeface="Calibri" pitchFamily="34" charset="0"/>
                <a:cs typeface="Arial" pitchFamily="34" charset="0"/>
              </a:rPr>
              <a:t>o</a:t>
            </a:r>
            <a:r>
              <a:rPr kumimoji="0" lang="fr-FR" sz="2000" b="1" i="0" u="none" strike="noStrike" cap="none" normalizeH="0" baseline="0" dirty="0" smtClean="0">
                <a:ln>
                  <a:noFill/>
                </a:ln>
                <a:solidFill>
                  <a:schemeClr val="tx1"/>
                </a:solidFill>
                <a:effectLst/>
                <a:latin typeface="Calibri" pitchFamily="34" charset="0"/>
                <a:cs typeface="Arial" pitchFamily="34" charset="0"/>
              </a:rPr>
              <a:t>  V² Cx</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ou T est exprimé en newton, m</a:t>
            </a:r>
            <a:r>
              <a:rPr kumimoji="0" lang="fr-FR" sz="2000" b="0" i="0" u="none" strike="noStrike" cap="none" normalizeH="0" baseline="-25000" dirty="0" smtClean="0">
                <a:ln>
                  <a:noFill/>
                </a:ln>
                <a:solidFill>
                  <a:schemeClr val="tx1"/>
                </a:solidFill>
                <a:effectLst/>
                <a:latin typeface="Calibri" pitchFamily="34" charset="0"/>
                <a:cs typeface="Arial" pitchFamily="34" charset="0"/>
              </a:rPr>
              <a:t>o</a:t>
            </a:r>
            <a:r>
              <a:rPr kumimoji="0" lang="fr-FR" sz="2000" b="0" i="0" u="none" strike="noStrike" cap="none" normalizeH="0" baseline="0" dirty="0" smtClean="0">
                <a:ln>
                  <a:noFill/>
                </a:ln>
                <a:solidFill>
                  <a:schemeClr val="tx1"/>
                </a:solidFill>
                <a:effectLst/>
                <a:latin typeface="Calibri" pitchFamily="34" charset="0"/>
                <a:cs typeface="Arial" pitchFamily="34" charset="0"/>
              </a:rPr>
              <a:t> la masse volumique de l’air, V la vitesse du vent et Cx le coefficient de traînée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ox(i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55"/>
                                        </p:tgtEl>
                                        <p:attrNameLst>
                                          <p:attrName>style.visibility</p:attrName>
                                        </p:attrNameLst>
                                      </p:cBhvr>
                                      <p:to>
                                        <p:strVal val="visible"/>
                                      </p:to>
                                    </p:set>
                                    <p:anim calcmode="lin" valueType="num">
                                      <p:cBhvr additive="base">
                                        <p:cTn id="18" dur="1000" fill="hold"/>
                                        <p:tgtEl>
                                          <p:spTgt spid="23555"/>
                                        </p:tgtEl>
                                        <p:attrNameLst>
                                          <p:attrName>ppt_x</p:attrName>
                                        </p:attrNameLst>
                                      </p:cBhvr>
                                      <p:tavLst>
                                        <p:tav tm="0">
                                          <p:val>
                                            <p:strVal val="#ppt_x"/>
                                          </p:val>
                                        </p:tav>
                                        <p:tav tm="100000">
                                          <p:val>
                                            <p:strVal val="#ppt_x"/>
                                          </p:val>
                                        </p:tav>
                                      </p:tavLst>
                                    </p:anim>
                                    <p:anim calcmode="lin" valueType="num">
                                      <p:cBhvr additive="base">
                                        <p:cTn id="19" dur="10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555" grpId="0"/>
      <p:bldP spid="30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214290"/>
            <a:ext cx="6615130" cy="1143000"/>
          </a:xfrm>
          <a:ln w="28575">
            <a:solidFill>
              <a:srgbClr val="FF0000"/>
            </a:solidFill>
          </a:ln>
        </p:spPr>
        <p:txBody>
          <a:bodyPr>
            <a:normAutofit fontScale="90000"/>
          </a:bodyPr>
          <a:lstStyle/>
          <a:p>
            <a:r>
              <a:rPr lang="fr-FR" b="1" dirty="0" smtClean="0"/>
              <a:t/>
            </a:r>
            <a:br>
              <a:rPr lang="fr-FR" b="1" dirty="0" smtClean="0"/>
            </a:br>
            <a:r>
              <a:rPr lang="fr-FR" b="1" dirty="0" smtClean="0"/>
              <a:t>Influence de l’orientation </a:t>
            </a:r>
            <a:br>
              <a:rPr lang="fr-FR" b="1" dirty="0" smtClean="0"/>
            </a:br>
            <a:r>
              <a:rPr lang="fr-FR" b="1" dirty="0" smtClean="0"/>
              <a:t>de l’axe de rotation</a:t>
            </a:r>
            <a:r>
              <a:rPr lang="fr-FR" dirty="0" smtClean="0"/>
              <a:t/>
            </a:r>
            <a:br>
              <a:rPr lang="fr-FR" dirty="0" smtClean="0"/>
            </a:br>
            <a:endParaRPr lang="fr-FR" dirty="0"/>
          </a:p>
        </p:txBody>
      </p:sp>
      <p:sp>
        <p:nvSpPr>
          <p:cNvPr id="3" name="Espace réservé du contenu 2"/>
          <p:cNvSpPr>
            <a:spLocks noGrp="1"/>
          </p:cNvSpPr>
          <p:nvPr>
            <p:ph idx="1"/>
          </p:nvPr>
        </p:nvSpPr>
        <p:spPr>
          <a:xfrm>
            <a:off x="457200" y="1600200"/>
            <a:ext cx="8401080" cy="4900634"/>
          </a:xfrm>
        </p:spPr>
        <p:txBody>
          <a:bodyPr>
            <a:normAutofit fontScale="70000" lnSpcReduction="20000"/>
          </a:bodyPr>
          <a:lstStyle/>
          <a:p>
            <a:r>
              <a:rPr lang="fr-FR" dirty="0" smtClean="0"/>
              <a:t>Deux possibilités d’orientation de l’axe de rotation :</a:t>
            </a:r>
          </a:p>
          <a:p>
            <a:pPr lvl="0"/>
            <a:r>
              <a:rPr lang="fr-FR" b="1" dirty="0" smtClean="0"/>
              <a:t>Horizontal</a:t>
            </a:r>
            <a:r>
              <a:rPr lang="fr-FR" dirty="0" smtClean="0"/>
              <a:t> :  Si l’axe de rotation de l’hélice est horizontal, il doit être orienté au fur et à mesure du changement de direction du bateau par rapport à celle du vent. Le rotor (hélice, multiplicateur et générateur) est monté sur un palier à billes d’axe vertical et dirigé par un empennage qui suit le vent. Le courant électrique généré doit être transmis par l’intermédiaire de collecteurs tournants.</a:t>
            </a:r>
          </a:p>
          <a:p>
            <a:pPr lvl="0"/>
            <a:r>
              <a:rPr lang="fr-FR" b="1" dirty="0" smtClean="0"/>
              <a:t>Vertical</a:t>
            </a:r>
            <a:r>
              <a:rPr lang="fr-FR" dirty="0" smtClean="0"/>
              <a:t> :  Si l’axe de rotation de l’hélice est vertical, il n’est pas nécessaire de suivre le vent. Le rotor est plus facile à installer puisque le multiplicateur et le générateur sont fixes, plus besoin de collecteur de courant électrique. (il existe quelques modèles d’éoliennes à pales orientables avec axe de rotation vertical qui nécessitent un empennage pour orientation dans la direction du vent. Récemment deux brevets ont été déposés sur des projets primés qui ne sont pas encore commercialisés)</a:t>
            </a:r>
          </a:p>
          <a:p>
            <a:r>
              <a:rPr lang="fr-FR" dirty="0" smtClean="0"/>
              <a:t>Deux types d’aérogénérateurs à axe vertical sont utilisés : </a:t>
            </a:r>
            <a:r>
              <a:rPr lang="fr-FR" dirty="0" err="1" smtClean="0"/>
              <a:t>Darrieus</a:t>
            </a:r>
            <a:r>
              <a:rPr lang="fr-FR" dirty="0" smtClean="0"/>
              <a:t> et </a:t>
            </a:r>
            <a:r>
              <a:rPr lang="fr-FR" dirty="0" err="1" smtClean="0"/>
              <a:t>Savonius</a:t>
            </a:r>
            <a:r>
              <a:rPr lang="fr-FR" dirty="0" smtClean="0"/>
              <a:t> du nom de leur inventeur.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6286544" cy="868346"/>
          </a:xfrm>
          <a:ln w="28575">
            <a:solidFill>
              <a:srgbClr val="FF0000"/>
            </a:solidFill>
          </a:ln>
        </p:spPr>
        <p:txBody>
          <a:bodyPr>
            <a:noAutofit/>
          </a:bodyPr>
          <a:lstStyle/>
          <a:p>
            <a:r>
              <a:rPr lang="fr-FR" sz="3200" dirty="0" smtClean="0"/>
              <a:t>Principe de fonctionnement </a:t>
            </a:r>
            <a:br>
              <a:rPr lang="fr-FR" sz="3200" dirty="0" smtClean="0"/>
            </a:br>
            <a:r>
              <a:rPr lang="fr-FR" sz="3200" dirty="0" smtClean="0"/>
              <a:t>d'une éolienne de type </a:t>
            </a:r>
            <a:r>
              <a:rPr lang="fr-FR" sz="3200" dirty="0" err="1" smtClean="0"/>
              <a:t>Savonius</a:t>
            </a:r>
            <a:endParaRPr lang="fr-FR" sz="3200" dirty="0"/>
          </a:p>
        </p:txBody>
      </p:sp>
      <p:sp>
        <p:nvSpPr>
          <p:cNvPr id="3" name="Espace réservé du contenu 2"/>
          <p:cNvSpPr>
            <a:spLocks noGrp="1"/>
          </p:cNvSpPr>
          <p:nvPr>
            <p:ph idx="1"/>
          </p:nvPr>
        </p:nvSpPr>
        <p:spPr>
          <a:xfrm>
            <a:off x="500034" y="1285860"/>
            <a:ext cx="8229600" cy="1400171"/>
          </a:xfrm>
        </p:spPr>
        <p:txBody>
          <a:bodyPr>
            <a:normAutofit fontScale="77500" lnSpcReduction="20000"/>
          </a:bodyPr>
          <a:lstStyle/>
          <a:p>
            <a:r>
              <a:rPr lang="fr-FR" dirty="0" smtClean="0"/>
              <a:t>Le rotor </a:t>
            </a:r>
            <a:r>
              <a:rPr lang="fr-FR" dirty="0" err="1" smtClean="0"/>
              <a:t>Savonius</a:t>
            </a:r>
            <a:r>
              <a:rPr lang="fr-FR" dirty="0" smtClean="0"/>
              <a:t> est composé de deux ou trois demi-cylindres désaxés </a:t>
            </a:r>
          </a:p>
          <a:p>
            <a:r>
              <a:rPr lang="fr-FR" dirty="0" smtClean="0"/>
              <a:t>Cette machine a été inventée par l’ingénieur finnois </a:t>
            </a:r>
            <a:r>
              <a:rPr lang="fr-FR" dirty="0" err="1" smtClean="0"/>
              <a:t>Sigurd</a:t>
            </a:r>
            <a:r>
              <a:rPr lang="fr-FR" dirty="0" smtClean="0"/>
              <a:t> </a:t>
            </a:r>
            <a:r>
              <a:rPr lang="fr-FR" dirty="0" err="1" smtClean="0"/>
              <a:t>Savonius</a:t>
            </a:r>
            <a:r>
              <a:rPr lang="fr-FR" dirty="0" smtClean="0"/>
              <a:t> en 1924 et a été brevetée en 1929. </a:t>
            </a:r>
            <a:endParaRPr lang="fr-FR" dirty="0"/>
          </a:p>
        </p:txBody>
      </p:sp>
      <p:pic>
        <p:nvPicPr>
          <p:cNvPr id="1026" name="Picture 2" descr="Eolienne à rotor de type Savonius"/>
          <p:cNvPicPr>
            <a:picLocks noChangeAspect="1" noChangeArrowheads="1"/>
          </p:cNvPicPr>
          <p:nvPr/>
        </p:nvPicPr>
        <p:blipFill>
          <a:blip r:embed="rId3" r:link="rId4" cstate="print"/>
          <a:srcRect/>
          <a:stretch>
            <a:fillRect/>
          </a:stretch>
        </p:blipFill>
        <p:spPr bwMode="auto">
          <a:xfrm>
            <a:off x="5286380" y="2571744"/>
            <a:ext cx="3430587" cy="2019300"/>
          </a:xfrm>
          <a:prstGeom prst="rect">
            <a:avLst/>
          </a:prstGeom>
          <a:noFill/>
          <a:ln w="9525">
            <a:noFill/>
            <a:miter lim="800000"/>
            <a:headEnd/>
            <a:tailEnd/>
          </a:ln>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9" name="Rectangle 5"/>
          <p:cNvSpPr>
            <a:spLocks noChangeArrowheads="1"/>
          </p:cNvSpPr>
          <p:nvPr/>
        </p:nvSpPr>
        <p:spPr bwMode="auto">
          <a:xfrm>
            <a:off x="500034" y="3571876"/>
            <a:ext cx="571504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Avantages</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Faible encombrement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Démarre à de faible vitesse de vent contrairement à l'</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tooltip="Eolienne de type Darrieus"/>
              </a:rPr>
              <a:t> éolienne de type </a:t>
            </a:r>
            <a:r>
              <a:rPr kumimoji="0" lang="fr-F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tooltip="Eolienne de type Darrieus"/>
              </a:rPr>
              <a:t>Darrieus</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tooltip="Eolienne de type Darrieus"/>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Système peu bruyant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Pas de contraintes sur la direction du vent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Inconvénients</a:t>
            </a: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Très faible coefficient de puissance (Cp &lt;0,25)</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Masse non négligeable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1000" fill="hold"/>
                                        <p:tgtEl>
                                          <p:spTgt spid="1029"/>
                                        </p:tgtEl>
                                        <p:attrNameLst>
                                          <p:attrName>ppt_x</p:attrName>
                                        </p:attrNameLst>
                                      </p:cBhvr>
                                      <p:tavLst>
                                        <p:tav tm="0">
                                          <p:val>
                                            <p:strVal val="#ppt_x"/>
                                          </p:val>
                                        </p:tav>
                                        <p:tav tm="100000">
                                          <p:val>
                                            <p:strVal val="#ppt_x"/>
                                          </p:val>
                                        </p:tav>
                                      </p:tavLst>
                                    </p:anim>
                                    <p:anim calcmode="lin" valueType="num">
                                      <p:cBhvr additive="base">
                                        <p:cTn id="26" dur="10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74638"/>
            <a:ext cx="6357982" cy="1082660"/>
          </a:xfrm>
          <a:ln w="28575">
            <a:solidFill>
              <a:srgbClr val="FF0000"/>
            </a:solidFill>
          </a:ln>
        </p:spPr>
        <p:txBody>
          <a:bodyPr>
            <a:normAutofit fontScale="90000"/>
          </a:bodyPr>
          <a:lstStyle/>
          <a:p>
            <a:r>
              <a:rPr lang="fr-FR" sz="3600" b="1" dirty="0" smtClean="0"/>
              <a:t/>
            </a:r>
            <a:br>
              <a:rPr lang="fr-FR" sz="3600" b="1" dirty="0" smtClean="0"/>
            </a:br>
            <a:r>
              <a:rPr lang="fr-FR" sz="3600" b="1" dirty="0" smtClean="0"/>
              <a:t>Principe de fonctionnement </a:t>
            </a:r>
            <a:br>
              <a:rPr lang="fr-FR" sz="3600" b="1" dirty="0" smtClean="0"/>
            </a:br>
            <a:r>
              <a:rPr lang="fr-FR" sz="3600" b="1" dirty="0" smtClean="0"/>
              <a:t>d'une éolienne de type </a:t>
            </a:r>
            <a:r>
              <a:rPr lang="fr-FR" sz="3600" b="1" dirty="0" err="1" smtClean="0"/>
              <a:t>Darrieus</a:t>
            </a:r>
            <a:r>
              <a:rPr lang="fr-FR" sz="3600" b="1" dirty="0" smtClean="0"/>
              <a:t> </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Cette éolienne, inventée en 1925 par le Français DARRIEUS, a été brevetée en 1930</a:t>
            </a:r>
          </a:p>
          <a:p>
            <a:r>
              <a:rPr lang="fr-FR" dirty="0" smtClean="0"/>
              <a:t>Le principe est celui d’un rotor d’axe vertical qui tourne au centre d’un stator fixe. 	</a:t>
            </a:r>
          </a:p>
          <a:p>
            <a:r>
              <a:rPr lang="fr-FR" dirty="0" smtClean="0"/>
              <a:t>Ce type de solution réduit considérablement le bruit tout en autorisant le fonctionnement avec des vents supérieurs à 220 km/h et quelle que soit leur direction. </a:t>
            </a:r>
          </a:p>
          <a:p>
            <a:r>
              <a:rPr lang="fr-FR" dirty="0" smtClean="0"/>
              <a:t>Le principal défaut de ce type d’éolienne est leur démarrage difficile, en effet le poids du rotor pèse sur son socle, générant des frottements. </a:t>
            </a:r>
          </a:p>
          <a:p>
            <a:r>
              <a:rPr lang="fr-FR" dirty="0" smtClean="0"/>
              <a:t>On distingue plusieurs déclinaisons autour de ce principe, depuis le simple rotor cylindrique </a:t>
            </a:r>
          </a:p>
          <a:p>
            <a:pPr>
              <a:buNone/>
            </a:pPr>
            <a:r>
              <a:rPr lang="fr-FR" dirty="0" smtClean="0"/>
              <a:t>       - deux profils disposés de part et d’autre de l’axe </a:t>
            </a:r>
          </a:p>
          <a:p>
            <a:pPr>
              <a:buNone/>
            </a:pPr>
            <a:r>
              <a:rPr lang="fr-FR" dirty="0" smtClean="0"/>
              <a:t>       - jusqu’au rotor parabolique où les profils sont recourbés en </a:t>
            </a:r>
            <a:r>
              <a:rPr lang="fr-FR" dirty="0" err="1" smtClean="0"/>
              <a:t>troposkine</a:t>
            </a:r>
            <a:r>
              <a:rPr lang="fr-FR" dirty="0" smtClean="0"/>
              <a:t> et fixés au sommet et à la base de l’axe vertical.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2173</Words>
  <Application>Microsoft Office PowerPoint</Application>
  <PresentationFormat>Affichage à l'écran (4:3)</PresentationFormat>
  <Paragraphs>539</Paragraphs>
  <Slides>43</Slides>
  <Notes>42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EOLIENNES DE BORD</vt:lpstr>
      <vt:lpstr> Energie fournie par le vent  </vt:lpstr>
      <vt:lpstr>Limite de Betz</vt:lpstr>
      <vt:lpstr> Coefficient de Puissance </vt:lpstr>
      <vt:lpstr> Influence du nombre de pales  </vt:lpstr>
      <vt:lpstr>Force de trainée d'une éolienne</vt:lpstr>
      <vt:lpstr> Influence de l’orientation  de l’axe de rotation </vt:lpstr>
      <vt:lpstr>Principe de fonctionnement  d'une éolienne de type Savonius</vt:lpstr>
      <vt:lpstr> Principe de fonctionnement  d'une éolienne de type Darrieus  </vt:lpstr>
      <vt:lpstr>Diapositive 10</vt:lpstr>
      <vt:lpstr> Montage d'une éolienne </vt:lpstr>
      <vt:lpstr> Bruits aérodynamiques </vt:lpstr>
      <vt:lpstr> Bruits mécaniques </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EOLIENNES DE BORD</dc:title>
  <dc:creator>gilbert</dc:creator>
  <cp:lastModifiedBy>lucile morlay</cp:lastModifiedBy>
  <cp:revision>110</cp:revision>
  <dcterms:created xsi:type="dcterms:W3CDTF">2010-05-20T12:42:31Z</dcterms:created>
  <dcterms:modified xsi:type="dcterms:W3CDTF">2016-12-02T11:14:45Z</dcterms:modified>
</cp:coreProperties>
</file>